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56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10/1/2021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Iamge</a:t>
            </a:r>
            <a:r>
              <a:rPr lang="en-US" dirty="0"/>
              <a:t> source: https://teatenerife.es/autor/gonzalez-santos-jorge/740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0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10/1/2021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arlTwhiMxVM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maskmuseum.org/home/" TargetMode="External"/><Relationship Id="rId4" Type="http://schemas.openxmlformats.org/officeDocument/2006/relationships/hyperlink" Target="https://en.wikipedia.org/wiki/Zem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275" y="3694375"/>
            <a:ext cx="10677524" cy="754025"/>
          </a:xfrm>
        </p:spPr>
        <p:txBody>
          <a:bodyPr>
            <a:noAutofit/>
          </a:bodyPr>
          <a:lstStyle/>
          <a:p>
            <a:r>
              <a:rPr lang="en-US" sz="4500" dirty="0"/>
              <a:t>Art &amp; Identity through the artwork of     Jorge González Santos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n-US" i="1" dirty="0"/>
              <a:t>Constant Storm</a:t>
            </a: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p close image of waves">
            <a:extLst>
              <a:ext uri="{FF2B5EF4-FFF2-40B4-BE49-F238E27FC236}">
                <a16:creationId xmlns:a16="http://schemas.microsoft.com/office/drawing/2014/main" id="{692B3DD6-F115-484E-A49B-A9F70B6E8A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</a:blip>
          <a:srcRect b="15730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i="1" dirty="0"/>
              <a:t>Constant Storm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235EC71-844E-4EF7-83E0-61DBD152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8" y="1569821"/>
            <a:ext cx="4820892" cy="1262155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9A7B70-2D98-4185-8E8D-137D48C49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13" y="2831976"/>
            <a:ext cx="6667500" cy="192405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93CCFED-4F63-45BC-B9CE-BFA899626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420" y="5084244"/>
            <a:ext cx="6211159" cy="1626140"/>
          </a:xfrm>
          <a:prstGeom prst="rect">
            <a:avLst/>
          </a:prstGeom>
        </p:spPr>
      </p:pic>
      <p:pic>
        <p:nvPicPr>
          <p:cNvPr id="14" name="Picture 13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FA17DC75-C33B-4C3D-8A0C-DEBD15569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688" y="365125"/>
            <a:ext cx="4562723" cy="44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65ECF-2B32-414D-AD5A-67C5584A7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28" y="365125"/>
            <a:ext cx="665117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/>
              <a:t>Thinking about identity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AC620C-1BDD-446B-A159-3D4182A19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5578" y="1690688"/>
            <a:ext cx="6913245" cy="45085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What types of things make up our identity?</a:t>
            </a:r>
          </a:p>
          <a:p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How does the past influence our identity?</a:t>
            </a:r>
          </a:p>
          <a:p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r>
              <a:rPr lang="en-US" sz="28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How do we display or show our identity?</a:t>
            </a:r>
          </a:p>
        </p:txBody>
      </p:sp>
      <p:pic>
        <p:nvPicPr>
          <p:cNvPr id="6" name="Content Placeholder 5" descr="Angled view of a part of a maze">
            <a:extLst>
              <a:ext uri="{FF2B5EF4-FFF2-40B4-BE49-F238E27FC236}">
                <a16:creationId xmlns:a16="http://schemas.microsoft.com/office/drawing/2014/main" id="{C76EE5F4-71AF-4BB0-922A-1F4E63453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991" r="36734" b="-1"/>
          <a:stretch/>
        </p:blipFill>
        <p:spPr>
          <a:xfrm>
            <a:off x="20" y="10"/>
            <a:ext cx="4343380" cy="6857990"/>
          </a:xfrm>
          <a:prstGeom prst="rect">
            <a:avLst/>
          </a:prstGeom>
        </p:spPr>
      </p:pic>
      <p:pic>
        <p:nvPicPr>
          <p:cNvPr id="8" name="Graphic 7" descr="Thought bubble outline">
            <a:extLst>
              <a:ext uri="{FF2B5EF4-FFF2-40B4-BE49-F238E27FC236}">
                <a16:creationId xmlns:a16="http://schemas.microsoft.com/office/drawing/2014/main" id="{A63C2275-9F7D-4D09-BA22-5EB939FE5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9677" y="1690688"/>
            <a:ext cx="605901" cy="605901"/>
          </a:xfrm>
          <a:prstGeom prst="rect">
            <a:avLst/>
          </a:prstGeom>
        </p:spPr>
      </p:pic>
      <p:pic>
        <p:nvPicPr>
          <p:cNvPr id="9" name="Graphic 8" descr="Thought bubble outline">
            <a:extLst>
              <a:ext uri="{FF2B5EF4-FFF2-40B4-BE49-F238E27FC236}">
                <a16:creationId xmlns:a16="http://schemas.microsoft.com/office/drawing/2014/main" id="{AE6E6222-C1F4-4245-B0AF-5E3C68301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9677" y="2767013"/>
            <a:ext cx="605901" cy="605901"/>
          </a:xfrm>
          <a:prstGeom prst="rect">
            <a:avLst/>
          </a:prstGeom>
        </p:spPr>
      </p:pic>
      <p:pic>
        <p:nvPicPr>
          <p:cNvPr id="10" name="Graphic 9" descr="Thought bubble outline">
            <a:extLst>
              <a:ext uri="{FF2B5EF4-FFF2-40B4-BE49-F238E27FC236}">
                <a16:creationId xmlns:a16="http://schemas.microsoft.com/office/drawing/2014/main" id="{7A61D160-0D1D-416C-8904-F51831701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99677" y="3698343"/>
            <a:ext cx="605901" cy="6059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D33869-4459-4C74-A6F5-5692D365DA17}"/>
              </a:ext>
            </a:extLst>
          </p:cNvPr>
          <p:cNvSpPr txBox="1"/>
          <p:nvPr/>
        </p:nvSpPr>
        <p:spPr>
          <a:xfrm>
            <a:off x="4533900" y="4848225"/>
            <a:ext cx="743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Based on the headlines – how might Puerto Rico’s identity be “stormy”?</a:t>
            </a:r>
          </a:p>
        </p:txBody>
      </p:sp>
    </p:spTree>
    <p:extLst>
      <p:ext uri="{BB962C8B-B14F-4D97-AF65-F5344CB8AC3E}">
        <p14:creationId xmlns:p14="http://schemas.microsoft.com/office/powerpoint/2010/main" val="249899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E2440-33A9-4322-8458-4FD866C89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188" y="294628"/>
            <a:ext cx="5399087" cy="1600200"/>
          </a:xfrm>
        </p:spPr>
        <p:txBody>
          <a:bodyPr/>
          <a:lstStyle/>
          <a:p>
            <a:r>
              <a:rPr lang="en-US" dirty="0"/>
              <a:t>Jorge González Santos, artist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38AF0-71A6-4C47-97B4-0BADE162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1210" y="2938878"/>
            <a:ext cx="10491992" cy="3811588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</a:rPr>
              <a:t>Jorge González Santos (Puerto Rico, b. 1981) 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</a:rPr>
              <a:t>Lives and Works in Puerto Rico.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</a:rPr>
              <a:t>Jorge González’s recent work serves as a platform for the </a:t>
            </a:r>
            <a:r>
              <a:rPr lang="en-US" sz="2400" b="1" u="sng" dirty="0">
                <a:effectLst/>
                <a:latin typeface="Arial" panose="020B0604020202020204" pitchFamily="34" charset="0"/>
              </a:rPr>
              <a:t>recuperation</a:t>
            </a:r>
            <a:r>
              <a:rPr lang="en-US" sz="2400" dirty="0">
                <a:effectLst/>
                <a:latin typeface="Arial" panose="020B0604020202020204" pitchFamily="34" charset="0"/>
              </a:rPr>
              <a:t> of marginalized </a:t>
            </a:r>
            <a:r>
              <a:rPr lang="en-US" sz="2400" b="1" u="sng" dirty="0">
                <a:effectLst/>
                <a:latin typeface="Arial" panose="020B0604020202020204" pitchFamily="34" charset="0"/>
              </a:rPr>
              <a:t>vernacular material culture </a:t>
            </a:r>
            <a:r>
              <a:rPr lang="en-US" sz="2400" dirty="0">
                <a:effectLst/>
                <a:latin typeface="Arial" panose="020B0604020202020204" pitchFamily="34" charset="0"/>
              </a:rPr>
              <a:t>in an attempt to produce new </a:t>
            </a:r>
            <a:r>
              <a:rPr lang="en-US" sz="2400" b="1" u="sng" dirty="0">
                <a:effectLst/>
                <a:latin typeface="Arial" panose="020B0604020202020204" pitchFamily="34" charset="0"/>
              </a:rPr>
              <a:t>narratives between the indigenous and the modern</a:t>
            </a:r>
            <a:r>
              <a:rPr lang="en-US" sz="2400" dirty="0">
                <a:effectLst/>
                <a:latin typeface="Arial" panose="020B0604020202020204" pitchFamily="34" charset="0"/>
              </a:rPr>
              <a:t>. The ongoing research that informs his practice draws material from the study of botany, ethnology, history, pedagogy, architecture and design.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620A41-8F8A-4C41-B5CF-F5565323B981}"/>
              </a:ext>
            </a:extLst>
          </p:cNvPr>
          <p:cNvCxnSpPr>
            <a:cxnSpLocks/>
          </p:cNvCxnSpPr>
          <p:nvPr/>
        </p:nvCxnSpPr>
        <p:spPr>
          <a:xfrm>
            <a:off x="10225359" y="4066820"/>
            <a:ext cx="1451642" cy="11837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Badge Question Mark with solid fill">
            <a:extLst>
              <a:ext uri="{FF2B5EF4-FFF2-40B4-BE49-F238E27FC236}">
                <a16:creationId xmlns:a16="http://schemas.microsoft.com/office/drawing/2014/main" id="{FE0D08D3-317B-495F-B0AC-FAB184A9A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41574" y="5250586"/>
            <a:ext cx="727969" cy="72796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969558-E6C3-4771-9A29-AAAE0D9A91D9}"/>
              </a:ext>
            </a:extLst>
          </p:cNvPr>
          <p:cNvCxnSpPr/>
          <p:nvPr/>
        </p:nvCxnSpPr>
        <p:spPr>
          <a:xfrm flipH="1">
            <a:off x="1365093" y="4438835"/>
            <a:ext cx="2645546" cy="1766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Badge Question Mark with solid fill">
            <a:extLst>
              <a:ext uri="{FF2B5EF4-FFF2-40B4-BE49-F238E27FC236}">
                <a16:creationId xmlns:a16="http://schemas.microsoft.com/office/drawing/2014/main" id="{E84BC062-0ED2-44E5-92C1-9DB75AF8B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558" y="6020384"/>
            <a:ext cx="727969" cy="72796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76A709-180B-4AE5-95A2-15D913CDAAB4}"/>
              </a:ext>
            </a:extLst>
          </p:cNvPr>
          <p:cNvCxnSpPr>
            <a:cxnSpLocks/>
          </p:cNvCxnSpPr>
          <p:nvPr/>
        </p:nvCxnSpPr>
        <p:spPr>
          <a:xfrm>
            <a:off x="6653268" y="4780362"/>
            <a:ext cx="2319282" cy="13496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Badge Question Mark with solid fill">
            <a:extLst>
              <a:ext uri="{FF2B5EF4-FFF2-40B4-BE49-F238E27FC236}">
                <a16:creationId xmlns:a16="http://schemas.microsoft.com/office/drawing/2014/main" id="{A8706289-2099-4ABE-882F-3232201D3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0985" y="6076264"/>
            <a:ext cx="727969" cy="727969"/>
          </a:xfrm>
          <a:prstGeom prst="rect">
            <a:avLst/>
          </a:prstGeom>
        </p:spPr>
      </p:pic>
      <p:pic>
        <p:nvPicPr>
          <p:cNvPr id="1026" name="Picture 2" descr="imagen">
            <a:extLst>
              <a:ext uri="{FF2B5EF4-FFF2-40B4-BE49-F238E27FC236}">
                <a16:creationId xmlns:a16="http://schemas.microsoft.com/office/drawing/2014/main" id="{08B8F4F1-3859-4537-A446-292D01C8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33" y="107534"/>
            <a:ext cx="2994692" cy="371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D00B7-29FF-415D-B4ED-4E25FD415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152400"/>
            <a:ext cx="3932237" cy="1600200"/>
          </a:xfrm>
        </p:spPr>
        <p:txBody>
          <a:bodyPr/>
          <a:lstStyle/>
          <a:p>
            <a:pPr algn="ctr"/>
            <a:r>
              <a:rPr lang="en-US" dirty="0"/>
              <a:t>Origins of Puerto Rican cultural identity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1204D-5E94-4AA7-B166-192B90BEE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9256" y="2400300"/>
            <a:ext cx="3839870" cy="3811588"/>
          </a:xfrm>
        </p:spPr>
        <p:txBody>
          <a:bodyPr>
            <a:normAutofit/>
          </a:bodyPr>
          <a:lstStyle/>
          <a:p>
            <a:r>
              <a:rPr lang="en-US" sz="2800" dirty="0"/>
              <a:t>What do you see?</a:t>
            </a:r>
          </a:p>
          <a:p>
            <a:r>
              <a:rPr lang="en-US" sz="2800" dirty="0"/>
              <a:t>What do you hear?</a:t>
            </a:r>
          </a:p>
          <a:p>
            <a:r>
              <a:rPr lang="en-US" sz="2800" dirty="0"/>
              <a:t>What did you learn?</a:t>
            </a:r>
          </a:p>
          <a:p>
            <a:endParaRPr lang="en-US" sz="2800" dirty="0"/>
          </a:p>
          <a:p>
            <a:pPr algn="ctr"/>
            <a:r>
              <a:rPr lang="en-US" sz="2800" dirty="0"/>
              <a:t>How might this story become a part of Puerto Rican identity?</a:t>
            </a:r>
          </a:p>
        </p:txBody>
      </p:sp>
      <p:pic>
        <p:nvPicPr>
          <p:cNvPr id="5" name="Online Media 4" title="The Taino myth of the cursed creator - Bill Keegan">
            <a:hlinkClick r:id="" action="ppaction://media"/>
            <a:extLst>
              <a:ext uri="{FF2B5EF4-FFF2-40B4-BE49-F238E27FC236}">
                <a16:creationId xmlns:a16="http://schemas.microsoft.com/office/drawing/2014/main" id="{2638D8BB-D20B-463B-ADDA-D666125E7F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72025" y="1924219"/>
            <a:ext cx="7329796" cy="414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sculpture of a person's head&#10;&#10;Description automatically generated with low confidence">
            <a:extLst>
              <a:ext uri="{FF2B5EF4-FFF2-40B4-BE49-F238E27FC236}">
                <a16:creationId xmlns:a16="http://schemas.microsoft.com/office/drawing/2014/main" id="{035883CA-E0DB-427F-A7D2-9502F071B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870" b="37"/>
          <a:stretch/>
        </p:blipFill>
        <p:spPr>
          <a:xfrm>
            <a:off x="5592932" y="10"/>
            <a:ext cx="6599068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87DBE-9CDF-48C7-B049-4E7F89903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542" y="578510"/>
            <a:ext cx="776287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Cultural Masks Around the World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B4FDA-0F67-4940-B654-C85AB9140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562" y="2535839"/>
            <a:ext cx="4572877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endParaRPr lang="en-US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  <a:p>
            <a:pPr algn="ctr"/>
            <a:r>
              <a:rPr lang="en-US" sz="4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rPr>
              <a:t>Let’s Explore!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43258-1C22-4276-87FA-C6F70C75FC7C}"/>
              </a:ext>
            </a:extLst>
          </p:cNvPr>
          <p:cNvSpPr txBox="1"/>
          <p:nvPr/>
        </p:nvSpPr>
        <p:spPr>
          <a:xfrm>
            <a:off x="-47348" y="5604677"/>
            <a:ext cx="9010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dirty="0">
                <a:hlinkClick r:id="rId5"/>
              </a:rPr>
              <a:t>Second Face Museum of Cultural Masks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7F675-3970-4303-98BF-8FCDFD7525D9}"/>
              </a:ext>
            </a:extLst>
          </p:cNvPr>
          <p:cNvSpPr txBox="1"/>
          <p:nvPr/>
        </p:nvSpPr>
        <p:spPr>
          <a:xfrm>
            <a:off x="9824043" y="6657946"/>
            <a:ext cx="236795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en.wikipedia.org/wiki/Zem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5E5636B-C0DE-4DE8-ABDD-31EB1EEF59F2}"/>
              </a:ext>
            </a:extLst>
          </p:cNvPr>
          <p:cNvSpPr/>
          <p:nvPr/>
        </p:nvSpPr>
        <p:spPr>
          <a:xfrm>
            <a:off x="2719526" y="4124919"/>
            <a:ext cx="656947" cy="12162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8C477931-BACD-480C-85E3-9AA665B1A1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3" b="128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9B61F6-561C-44B1-809D-51A2F295F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5F19A-CE76-4355-9817-4D6D030DF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8546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dirty="0"/>
              <a:t>Masks by Jorge González Santos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394FD-B1B9-4E46-B141-996F185DE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1825625"/>
            <a:ext cx="5407127" cy="466725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The series entitled </a:t>
            </a:r>
            <a:r>
              <a:rPr lang="en-US" sz="2400" i="1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Toali </a:t>
            </a:r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, is named after </a:t>
            </a:r>
            <a:r>
              <a:rPr lang="en-US" sz="2400" dirty="0" err="1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Taíno</a:t>
            </a:r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carved stones used to acknowledge ancestral spirits and act as offering for crop cultivation. 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Initial production of new works have resulted in limestone carvings and drawings representing these ancient carved stones, made from lampblack, a black pigment made from soot harvested in the studio.</a:t>
            </a:r>
          </a:p>
          <a:p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They refer to photographic documentation made by archaeological investigations of the Caribbean in the early 20</a:t>
            </a:r>
            <a:r>
              <a:rPr lang="en-US" sz="2400" baseline="30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th</a:t>
            </a:r>
            <a:r>
              <a:rPr lang="en-US" sz="24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effectLst/>
              </a:rPr>
              <a:t> century.</a:t>
            </a:r>
            <a:endParaRPr lang="en-US" sz="24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8" name="Graphic 7" descr="Thought bubble outline">
            <a:extLst>
              <a:ext uri="{FF2B5EF4-FFF2-40B4-BE49-F238E27FC236}">
                <a16:creationId xmlns:a16="http://schemas.microsoft.com/office/drawing/2014/main" id="{4508012E-AA01-433F-BCDF-98814D209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0039" y="58269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84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E754-A27E-4B54-8F54-A8B7EBA6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1953"/>
            <a:ext cx="3932237" cy="654728"/>
          </a:xfrm>
        </p:spPr>
        <p:txBody>
          <a:bodyPr/>
          <a:lstStyle/>
          <a:p>
            <a:r>
              <a:rPr lang="en-US" dirty="0"/>
              <a:t>Masks &amp; Identity</a:t>
            </a:r>
          </a:p>
        </p:txBody>
      </p:sp>
      <p:pic>
        <p:nvPicPr>
          <p:cNvPr id="6" name="Content Placeholder 5" descr="Thought bubble outline">
            <a:extLst>
              <a:ext uri="{FF2B5EF4-FFF2-40B4-BE49-F238E27FC236}">
                <a16:creationId xmlns:a16="http://schemas.microsoft.com/office/drawing/2014/main" id="{9EF117EB-7450-4F05-8732-B12301DA4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2588" y="5035535"/>
            <a:ext cx="914400" cy="914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DE92C-8541-49DA-A50A-551B9AC6D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006" y="2057400"/>
            <a:ext cx="4598633" cy="3811588"/>
          </a:xfrm>
        </p:spPr>
        <p:txBody>
          <a:bodyPr>
            <a:noAutofit/>
          </a:bodyPr>
          <a:lstStyle/>
          <a:p>
            <a:r>
              <a:rPr lang="en-US" sz="2400" dirty="0"/>
              <a:t>What do masks reveal about a society’s beliefs &amp; customs?</a:t>
            </a:r>
          </a:p>
          <a:p>
            <a:endParaRPr lang="en-US" sz="2400" dirty="0"/>
          </a:p>
          <a:p>
            <a:r>
              <a:rPr lang="en-US" sz="2400" dirty="0"/>
              <a:t>What do masks reveal about YOUR beliefs &amp; identity?</a:t>
            </a:r>
          </a:p>
          <a:p>
            <a:endParaRPr lang="en-US" sz="2400" dirty="0"/>
          </a:p>
          <a:p>
            <a:r>
              <a:rPr lang="en-US" sz="2400" dirty="0"/>
              <a:t>	What symbols will I use?</a:t>
            </a:r>
          </a:p>
          <a:p>
            <a:r>
              <a:rPr lang="en-US" sz="2400" dirty="0"/>
              <a:t>	What colors are meaningful 	to me?</a:t>
            </a:r>
          </a:p>
          <a:p>
            <a:r>
              <a:rPr lang="en-US" sz="2400" dirty="0"/>
              <a:t>	What do I want my mask to 	say about me?</a:t>
            </a:r>
          </a:p>
        </p:txBody>
      </p:sp>
      <p:pic>
        <p:nvPicPr>
          <p:cNvPr id="8" name="Picture 7" descr="Blue masquerade eye mask and confetti">
            <a:extLst>
              <a:ext uri="{FF2B5EF4-FFF2-40B4-BE49-F238E27FC236}">
                <a16:creationId xmlns:a16="http://schemas.microsoft.com/office/drawing/2014/main" id="{2F36828B-09AB-49C7-9D6B-3A2EEE1F2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24" y="0"/>
            <a:ext cx="627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F23494-F630-4E01-81EA-AA2F2975971E}">
  <ds:schemaRefs>
    <ds:schemaRef ds:uri="16c05727-aa75-4e4a-9b5f-8a80a1165891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327</TotalTime>
  <Words>340</Words>
  <Application>Microsoft Office PowerPoint</Application>
  <PresentationFormat>Widescreen</PresentationFormat>
  <Paragraphs>39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Corbel</vt:lpstr>
      <vt:lpstr>Depth</vt:lpstr>
      <vt:lpstr>Constant Storm</vt:lpstr>
      <vt:lpstr>Constant Storm</vt:lpstr>
      <vt:lpstr>Thinking about identity</vt:lpstr>
      <vt:lpstr>Jorge González Santos, artist</vt:lpstr>
      <vt:lpstr>Origins of Puerto Rican cultural identity</vt:lpstr>
      <vt:lpstr>Cultural Masks Around the World</vt:lpstr>
      <vt:lpstr>Masks by Jorge González Santos</vt:lpstr>
      <vt:lpstr>Masks &amp; Identity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Constant Storm</dc:title>
  <dc:creator>Shannon Bartle</dc:creator>
  <cp:lastModifiedBy>Barbara Cruz</cp:lastModifiedBy>
  <cp:revision>5</cp:revision>
  <cp:lastPrinted>2021-08-07T15:10:53Z</cp:lastPrinted>
  <dcterms:created xsi:type="dcterms:W3CDTF">2021-08-07T14:02:51Z</dcterms:created>
  <dcterms:modified xsi:type="dcterms:W3CDTF">2021-10-01T18:32:01Z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