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6"/>
  </p:notesMasterIdLst>
  <p:handoutMasterIdLst>
    <p:handoutMasterId r:id="rId27"/>
  </p:handoutMasterIdLst>
  <p:sldIdLst>
    <p:sldId id="329" r:id="rId3"/>
    <p:sldId id="318" r:id="rId4"/>
    <p:sldId id="330" r:id="rId5"/>
    <p:sldId id="340" r:id="rId6"/>
    <p:sldId id="344" r:id="rId7"/>
    <p:sldId id="346" r:id="rId8"/>
    <p:sldId id="354" r:id="rId9"/>
    <p:sldId id="347" r:id="rId10"/>
    <p:sldId id="357" r:id="rId11"/>
    <p:sldId id="350" r:id="rId12"/>
    <p:sldId id="351" r:id="rId13"/>
    <p:sldId id="352" r:id="rId14"/>
    <p:sldId id="359" r:id="rId15"/>
    <p:sldId id="348" r:id="rId16"/>
    <p:sldId id="343" r:id="rId17"/>
    <p:sldId id="349" r:id="rId18"/>
    <p:sldId id="353" r:id="rId19"/>
    <p:sldId id="355" r:id="rId20"/>
    <p:sldId id="345" r:id="rId21"/>
    <p:sldId id="341" r:id="rId22"/>
    <p:sldId id="356" r:id="rId23"/>
    <p:sldId id="358" r:id="rId24"/>
    <p:sldId id="342" r:id="rId25"/>
  </p:sldIdLst>
  <p:sldSz cx="12188825"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4030">
          <p15:clr>
            <a:srgbClr val="A4A3A4"/>
          </p15:clr>
        </p15:guide>
        <p15:guide id="3" orient="horz" pos="1152">
          <p15:clr>
            <a:srgbClr val="A4A3A4"/>
          </p15:clr>
        </p15:guide>
        <p15:guide id="4" orient="horz" pos="1018">
          <p15:clr>
            <a:srgbClr val="A4A3A4"/>
          </p15:clr>
        </p15:guide>
        <p15:guide id="5" orient="horz" pos="3886">
          <p15:clr>
            <a:srgbClr val="A4A3A4"/>
          </p15:clr>
        </p15:guide>
        <p15:guide id="6" orient="horz" pos="2928">
          <p15:clr>
            <a:srgbClr val="A4A3A4"/>
          </p15:clr>
        </p15:guide>
        <p15:guide id="7" orient="horz" pos="3072">
          <p15:clr>
            <a:srgbClr val="A4A3A4"/>
          </p15:clr>
        </p15:guide>
        <p15:guide id="8" orient="horz" pos="407">
          <p15:clr>
            <a:srgbClr val="A4A3A4"/>
          </p15:clr>
        </p15:guide>
        <p15:guide id="9" pos="3839">
          <p15:clr>
            <a:srgbClr val="A4A3A4"/>
          </p15:clr>
        </p15:guide>
        <p15:guide id="10" pos="959">
          <p15:clr>
            <a:srgbClr val="A4A3A4"/>
          </p15:clr>
        </p15:guide>
        <p15:guide id="11" pos="7151">
          <p15:clr>
            <a:srgbClr val="A4A3A4"/>
          </p15:clr>
        </p15:guide>
        <p15:guide id="12" pos="671">
          <p15:clr>
            <a:srgbClr val="A4A3A4"/>
          </p15:clr>
        </p15:guide>
        <p15:guide id="13" pos="4991">
          <p15:clr>
            <a:srgbClr val="A4A3A4"/>
          </p15:clr>
        </p15:guide>
        <p15:guide id="14" pos="7007">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8282"/>
    <a:srgbClr val="6E90FE"/>
    <a:srgbClr val="8086FC"/>
    <a:srgbClr val="6D6DFB"/>
    <a:srgbClr val="4E78F0"/>
    <a:srgbClr val="F0932C"/>
    <a:srgbClr val="92C610"/>
    <a:srgbClr val="9FD812"/>
    <a:srgbClr val="E05F2C"/>
    <a:srgbClr val="0ABE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1277" autoAdjust="0"/>
  </p:normalViewPr>
  <p:slideViewPr>
    <p:cSldViewPr showGuides="1">
      <p:cViewPr varScale="1">
        <p:scale>
          <a:sx n="104" d="100"/>
          <a:sy n="104" d="100"/>
        </p:scale>
        <p:origin x="-112" y="-1248"/>
      </p:cViewPr>
      <p:guideLst>
        <p:guide orient="horz" pos="2160"/>
        <p:guide orient="horz" pos="4030"/>
        <p:guide orient="horz" pos="1152"/>
        <p:guide orient="horz" pos="1018"/>
        <p:guide orient="horz" pos="3886"/>
        <p:guide orient="horz" pos="2928"/>
        <p:guide orient="horz" pos="3072"/>
        <p:guide orient="horz" pos="407"/>
        <p:guide pos="3839"/>
        <p:guide pos="959"/>
        <p:guide pos="7151"/>
        <p:guide pos="671"/>
        <p:guide pos="4991"/>
        <p:guide pos="7007"/>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6" d="100"/>
          <a:sy n="66" d="100"/>
        </p:scale>
        <p:origin x="2850" y="96"/>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tags" Target="tags/tag1.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69AFDC-7658-4951-B0FF-52DFF2A93C0A}" type="datetimeFigureOut">
              <a:rPr lang="en-US" smtClean="0"/>
              <a:t>10/25/16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8ED99B-9732-49FC-9C16-B56FEB1B1092}" type="slidenum">
              <a:rPr lang="en-US" smtClean="0"/>
              <a:t>‹#›</a:t>
            </a:fld>
            <a:endParaRPr lang="en-US"/>
          </a:p>
        </p:txBody>
      </p:sp>
    </p:spTree>
    <p:extLst>
      <p:ext uri="{BB962C8B-B14F-4D97-AF65-F5344CB8AC3E}">
        <p14:creationId xmlns:p14="http://schemas.microsoft.com/office/powerpoint/2010/main" val="131466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smtClean="0"/>
              <a:t>10/25/16</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lang="en-US" smtClean="0"/>
              <a:t>‹#›</a:t>
            </a:fld>
            <a:endParaRPr lang="en-US"/>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Project</a:t>
            </a:r>
            <a:r>
              <a:rPr lang="en-US" i="0" baseline="0" dirty="0" smtClean="0"/>
              <a:t> the first (on the left) image. </a:t>
            </a:r>
            <a:r>
              <a:rPr lang="en-US" i="1" dirty="0" smtClean="0"/>
              <a:t>Ask: </a:t>
            </a:r>
            <a:r>
              <a:rPr lang="en-US" dirty="0" smtClean="0"/>
              <a:t>What are these?</a:t>
            </a:r>
            <a:r>
              <a:rPr lang="en-US" baseline="0" dirty="0" smtClean="0"/>
              <a:t> What are they made of? What might they represent?</a:t>
            </a:r>
          </a:p>
          <a:p>
            <a:r>
              <a:rPr lang="en-US" i="1" baseline="0" dirty="0" smtClean="0"/>
              <a:t>Animate</a:t>
            </a:r>
            <a:r>
              <a:rPr lang="en-US" baseline="0" dirty="0" smtClean="0"/>
              <a:t> the second image, of the gold bars. </a:t>
            </a:r>
            <a:r>
              <a:rPr lang="en-US" i="1" baseline="0" dirty="0" smtClean="0"/>
              <a:t> Ask</a:t>
            </a:r>
            <a:r>
              <a:rPr lang="en-US" i="0" baseline="0" dirty="0" smtClean="0"/>
              <a:t>: In what way(s) are the bars on the left similar/dissimilar to the bars on the right?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With </a:t>
            </a:r>
            <a:r>
              <a:rPr lang="en-US" sz="1200" b="0" i="1" u="none" strike="noStrike" kern="1200" baseline="0" dirty="0" smtClean="0">
                <a:solidFill>
                  <a:schemeClr val="tx1"/>
                </a:solidFill>
                <a:latin typeface="+mn-lt"/>
                <a:ea typeface="+mn-ea"/>
                <a:cs typeface="+mn-cs"/>
              </a:rPr>
              <a:t>Soil-erg </a:t>
            </a:r>
            <a:r>
              <a:rPr lang="en-US" sz="1200" b="0" i="0" u="none" strike="noStrike" kern="1200" baseline="0" dirty="0" smtClean="0">
                <a:solidFill>
                  <a:schemeClr val="tx1"/>
                </a:solidFill>
                <a:latin typeface="+mn-lt"/>
                <a:ea typeface="+mn-ea"/>
                <a:cs typeface="+mn-cs"/>
              </a:rPr>
              <a:t>(2012), artist Claire Pentecost proposes a new system of value based on living soil—a form of currency that anyone can make by composting. Shaped into serial discs and ingot forms that trouble modernist abstraction with use-value, the </a:t>
            </a:r>
            <a:r>
              <a:rPr lang="en-US" sz="1200" b="0" i="1" u="none" strike="noStrike" kern="1200" baseline="0" dirty="0" smtClean="0">
                <a:solidFill>
                  <a:schemeClr val="tx1"/>
                </a:solidFill>
                <a:latin typeface="+mn-lt"/>
                <a:ea typeface="+mn-ea"/>
                <a:cs typeface="+mn-cs"/>
              </a:rPr>
              <a:t>soil-erg </a:t>
            </a:r>
            <a:r>
              <a:rPr lang="en-US" sz="1200" b="0" i="0" u="none" strike="noStrike" kern="1200" baseline="0" dirty="0" smtClean="0">
                <a:solidFill>
                  <a:schemeClr val="tx1"/>
                </a:solidFill>
                <a:latin typeface="+mn-lt"/>
                <a:ea typeface="+mn-ea"/>
                <a:cs typeface="+mn-cs"/>
              </a:rPr>
              <a:t>is offered as a sustainable alternative to the petro-dollar, the marriage of the most influential commodity and the world’s most powerful (military-backed) currency. Heavy and fragile, living soil resists circulation and realizes its optimal value when produced and maintained within a context. Like all currency, the </a:t>
            </a:r>
            <a:r>
              <a:rPr lang="en-US" sz="1200" b="0" i="1" u="none" strike="noStrike" kern="1200" baseline="0" dirty="0" smtClean="0">
                <a:solidFill>
                  <a:schemeClr val="tx1"/>
                </a:solidFill>
                <a:latin typeface="+mn-lt"/>
                <a:ea typeface="+mn-ea"/>
                <a:cs typeface="+mn-cs"/>
              </a:rPr>
              <a:t>soil-erg </a:t>
            </a:r>
            <a:r>
              <a:rPr lang="en-US" sz="1200" b="0" i="0" u="none" strike="noStrike" kern="1200" baseline="0" dirty="0" smtClean="0">
                <a:solidFill>
                  <a:schemeClr val="tx1"/>
                </a:solidFill>
                <a:latin typeface="+mn-lt"/>
                <a:ea typeface="+mn-ea"/>
                <a:cs typeface="+mn-cs"/>
              </a:rPr>
              <a:t>is an abstraction, but at the same time its sheer embodiment is a reminder of the human and non-human effort that it costs to maintain life. In a wave of “new enclosures”, wealthy nations and international investment firms race to buy or lease land in poorer parts of the world in order to produce biofuels and other export crops. Outside the </a:t>
            </a:r>
            <a:r>
              <a:rPr lang="en-US" sz="1200" b="0" i="0" u="none" strike="noStrike" kern="1200" baseline="0" dirty="0" err="1" smtClean="0">
                <a:solidFill>
                  <a:schemeClr val="tx1"/>
                </a:solidFill>
                <a:latin typeface="+mn-lt"/>
                <a:ea typeface="+mn-ea"/>
                <a:cs typeface="+mn-cs"/>
              </a:rPr>
              <a:t>Ottoneum</a:t>
            </a:r>
            <a:r>
              <a:rPr lang="en-US" sz="1200" b="0" i="0" u="none" strike="noStrike" kern="1200" baseline="0" dirty="0" smtClean="0">
                <a:solidFill>
                  <a:schemeClr val="tx1"/>
                </a:solidFill>
                <a:latin typeface="+mn-lt"/>
                <a:ea typeface="+mn-ea"/>
                <a:cs typeface="+mn-cs"/>
              </a:rPr>
              <a:t>, in collaboration with Can YA Love Foundation, the project continues in the form of vertical pillars filled with soil for intensive vegetable production in dense, land-poor communities.</a:t>
            </a:r>
          </a:p>
        </p:txBody>
      </p:sp>
      <p:sp>
        <p:nvSpPr>
          <p:cNvPr id="4" name="Slide Number Placeholder 3"/>
          <p:cNvSpPr>
            <a:spLocks noGrp="1"/>
          </p:cNvSpPr>
          <p:nvPr>
            <p:ph type="sldNum" sz="quarter" idx="10"/>
          </p:nvPr>
        </p:nvSpPr>
        <p:spPr/>
        <p:txBody>
          <a:bodyPr/>
          <a:lstStyle/>
          <a:p>
            <a:fld id="{F93199CD-3E1B-4AE6-990F-76F925F5EA9F}" type="slidenum">
              <a:rPr lang="en-US" smtClean="0"/>
              <a:t>1</a:t>
            </a:fld>
            <a:endParaRPr lang="en-US"/>
          </a:p>
        </p:txBody>
      </p:sp>
    </p:spTree>
    <p:extLst>
      <p:ext uri="{BB962C8B-B14F-4D97-AF65-F5344CB8AC3E}">
        <p14:creationId xmlns:p14="http://schemas.microsoft.com/office/powerpoint/2010/main" val="2689749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Kenyan environmental and political activist </a:t>
            </a:r>
            <a:r>
              <a:rPr lang="en-US" sz="1200" b="0" i="0" kern="1200" dirty="0" err="1" smtClean="0">
                <a:solidFill>
                  <a:schemeClr val="tx1"/>
                </a:solidFill>
                <a:effectLst/>
                <a:latin typeface="+mn-lt"/>
                <a:ea typeface="+mn-ea"/>
                <a:cs typeface="+mn-cs"/>
              </a:rPr>
              <a:t>Wangari</a:t>
            </a:r>
            <a:r>
              <a:rPr lang="en-US" sz="1200" b="0" i="0" kern="1200" dirty="0" smtClean="0">
                <a:solidFill>
                  <a:schemeClr val="tx1"/>
                </a:solidFill>
                <a:effectLst/>
                <a:latin typeface="+mn-lt"/>
                <a:ea typeface="+mn-ea"/>
                <a:cs typeface="+mn-cs"/>
              </a:rPr>
              <a:t> Maathai </a:t>
            </a:r>
            <a:r>
              <a:rPr lang="en-US" sz="1200" kern="1200" dirty="0" smtClean="0">
                <a:solidFill>
                  <a:schemeClr val="tx1"/>
                </a:solidFill>
                <a:effectLst/>
                <a:latin typeface="+mn-lt"/>
                <a:ea typeface="+mn-ea"/>
                <a:cs typeface="+mn-cs"/>
              </a:rPr>
              <a:t>(1940-2011)</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12</a:t>
            </a:fld>
            <a:endParaRPr lang="en-US"/>
          </a:p>
        </p:txBody>
      </p:sp>
    </p:spTree>
    <p:extLst>
      <p:ext uri="{BB962C8B-B14F-4D97-AF65-F5344CB8AC3E}">
        <p14:creationId xmlns:p14="http://schemas.microsoft.com/office/powerpoint/2010/main" val="323434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Washington Carver: Born into slavery, he was an American botanist , inventor,</a:t>
            </a:r>
            <a:r>
              <a:rPr lang="en-US" baseline="0" dirty="0" smtClean="0"/>
              <a:t> and environmentalist  Carver conducted numerous research studies on alternative crops such as cotton, sweet potatoes, and his most famous, peanuts (which are depicted in this drawing).  His findings not only aided farming techniques, but also contributed to the nutrition of farm families. </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13</a:t>
            </a:fld>
            <a:endParaRPr lang="en-US"/>
          </a:p>
        </p:txBody>
      </p:sp>
    </p:spTree>
    <p:extLst>
      <p:ext uri="{BB962C8B-B14F-4D97-AF65-F5344CB8AC3E}">
        <p14:creationId xmlns:p14="http://schemas.microsoft.com/office/powerpoint/2010/main" val="813000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Claire Pentecost’s words: For the d(13) installation of the project in the </a:t>
            </a:r>
            <a:r>
              <a:rPr lang="en-US" sz="1200" b="0" i="0" u="none" strike="noStrike" kern="1200" baseline="0" dirty="0" err="1" smtClean="0">
                <a:solidFill>
                  <a:schemeClr val="tx1"/>
                </a:solidFill>
                <a:latin typeface="+mn-lt"/>
                <a:ea typeface="+mn-ea"/>
                <a:cs typeface="+mn-cs"/>
              </a:rPr>
              <a:t>Ottoneum</a:t>
            </a:r>
            <a:r>
              <a:rPr lang="en-US" sz="1200" b="0" i="0" u="none" strike="noStrike" kern="1200" baseline="0" dirty="0" smtClean="0">
                <a:solidFill>
                  <a:schemeClr val="tx1"/>
                </a:solidFill>
                <a:latin typeface="+mn-lt"/>
                <a:ea typeface="+mn-ea"/>
                <a:cs typeface="+mn-cs"/>
              </a:rPr>
              <a:t> Museum, I borrowed a piece from the museum’s collection, the </a:t>
            </a:r>
            <a:r>
              <a:rPr lang="en-US" sz="1200" b="0" i="0" u="none" strike="noStrike" kern="1200" baseline="0" dirty="0" err="1" smtClean="0">
                <a:solidFill>
                  <a:schemeClr val="tx1"/>
                </a:solidFill>
                <a:latin typeface="+mn-lt"/>
                <a:ea typeface="+mn-ea"/>
                <a:cs typeface="+mn-cs"/>
              </a:rPr>
              <a:t>Richelsdorfer</a:t>
            </a:r>
            <a:r>
              <a:rPr lang="en-US" sz="1200" b="0" i="0" u="none" strike="noStrike" kern="1200" baseline="0" dirty="0" smtClean="0">
                <a:solidFill>
                  <a:schemeClr val="tx1"/>
                </a:solidFill>
                <a:latin typeface="+mn-lt"/>
                <a:ea typeface="+mn-ea"/>
                <a:cs typeface="+mn-cs"/>
              </a:rPr>
              <a:t> Mountain Cabinet, 1783. This</a:t>
            </a:r>
          </a:p>
          <a:p>
            <a:r>
              <a:rPr lang="en-US" sz="1200" b="0" i="0" u="none" strike="noStrike" kern="1200" baseline="0" dirty="0" smtClean="0">
                <a:solidFill>
                  <a:schemeClr val="tx1"/>
                </a:solidFill>
                <a:latin typeface="+mn-lt"/>
                <a:ea typeface="+mn-ea"/>
                <a:cs typeface="+mn-cs"/>
              </a:rPr>
              <a:t>constitutes the oldest geological section of </a:t>
            </a:r>
            <a:r>
              <a:rPr lang="en-US" sz="1200" b="0" i="0" u="none" strike="noStrike" kern="1200" baseline="0" dirty="0" err="1" smtClean="0">
                <a:solidFill>
                  <a:schemeClr val="tx1"/>
                </a:solidFill>
                <a:latin typeface="+mn-lt"/>
                <a:ea typeface="+mn-ea"/>
                <a:cs typeface="+mn-cs"/>
              </a:rPr>
              <a:t>Hessia</a:t>
            </a:r>
            <a:r>
              <a:rPr lang="en-US" sz="1200" b="0" i="0" u="none" strike="noStrike" kern="1200" baseline="0" dirty="0" smtClean="0">
                <a:solidFill>
                  <a:schemeClr val="tx1"/>
                </a:solidFill>
                <a:latin typeface="+mn-lt"/>
                <a:ea typeface="+mn-ea"/>
                <a:cs typeface="+mn-cs"/>
              </a:rPr>
              <a:t>; the upper compartment opens to show the vertical section of the sequence of layers of the </a:t>
            </a:r>
            <a:r>
              <a:rPr lang="en-US" sz="1200" b="0" i="0" u="none" strike="noStrike" kern="1200" baseline="0" dirty="0" err="1" smtClean="0">
                <a:solidFill>
                  <a:schemeClr val="tx1"/>
                </a:solidFill>
                <a:latin typeface="+mn-lt"/>
                <a:ea typeface="+mn-ea"/>
                <a:cs typeface="+mn-cs"/>
              </a:rPr>
              <a:t>Richelsdorfer</a:t>
            </a:r>
            <a:r>
              <a:rPr lang="en-US" sz="1200" b="0" i="0" u="none" strike="noStrike" kern="1200" baseline="0" dirty="0" smtClean="0">
                <a:solidFill>
                  <a:schemeClr val="tx1"/>
                </a:solidFill>
                <a:latin typeface="+mn-lt"/>
                <a:ea typeface="+mn-ea"/>
                <a:cs typeface="+mn-cs"/>
              </a:rPr>
              <a:t> mountain chain with</a:t>
            </a:r>
          </a:p>
          <a:p>
            <a:r>
              <a:rPr lang="en-US" sz="1200" b="0" i="0" u="none" strike="noStrike" kern="1200" baseline="0" dirty="0" smtClean="0">
                <a:solidFill>
                  <a:schemeClr val="tx1"/>
                </a:solidFill>
                <a:latin typeface="+mn-lt"/>
                <a:ea typeface="+mn-ea"/>
                <a:cs typeface="+mn-cs"/>
              </a:rPr>
              <a:t>natural stone material. This geological profile is an incunabulum of the geological research in </a:t>
            </a:r>
            <a:r>
              <a:rPr lang="en-US" sz="1200" b="0" i="0" u="none" strike="noStrike" kern="1200" baseline="0" dirty="0" err="1" smtClean="0">
                <a:solidFill>
                  <a:schemeClr val="tx1"/>
                </a:solidFill>
                <a:latin typeface="+mn-lt"/>
                <a:ea typeface="+mn-ea"/>
                <a:cs typeface="+mn-cs"/>
              </a:rPr>
              <a:t>Hessia</a:t>
            </a:r>
            <a:r>
              <a:rPr lang="en-US" sz="1200" b="0" i="0" u="none" strike="noStrike" kern="1200" baseline="0" dirty="0" smtClean="0">
                <a:solidFill>
                  <a:schemeClr val="tx1"/>
                </a:solidFill>
                <a:latin typeface="+mn-lt"/>
                <a:ea typeface="+mn-ea"/>
                <a:cs typeface="+mn-cs"/>
              </a:rPr>
              <a:t> in the 18th century. The mountain was originally cut in a search for</a:t>
            </a:r>
          </a:p>
          <a:p>
            <a:r>
              <a:rPr lang="en-US" sz="1200" b="0" i="0" u="none" strike="noStrike" kern="1200" baseline="0" dirty="0" smtClean="0">
                <a:solidFill>
                  <a:schemeClr val="tx1"/>
                </a:solidFill>
                <a:latin typeface="+mn-lt"/>
                <a:ea typeface="+mn-ea"/>
                <a:cs typeface="+mn-cs"/>
              </a:rPr>
              <a:t>copper. Stone was extracted for this cabinet by miners of the mountain, and I used the cabinet to reference the age of extraction. Beside the original cabinet I placed a copy of it. But in the new piece the doors open to reveal a worm composting bed with living worms. The worms were fed kitchen scraps throughout the 100 days of d(13) and in that time were literally making soil. I think of</a:t>
            </a:r>
          </a:p>
          <a:p>
            <a:r>
              <a:rPr lang="en-US" sz="1200" b="0" i="0" u="none" strike="noStrike" kern="1200" baseline="0" dirty="0" smtClean="0">
                <a:solidFill>
                  <a:schemeClr val="tx1"/>
                </a:solidFill>
                <a:latin typeface="+mn-lt"/>
                <a:ea typeface="+mn-ea"/>
                <a:cs typeface="+mn-cs"/>
              </a:rPr>
              <a:t>this soil-making machine as a representative of a new era of restoration of the earth’s surface.  Written on the inside of the cabinet’s doors are the details of just a few of the land deals</a:t>
            </a:r>
          </a:p>
          <a:p>
            <a:r>
              <a:rPr lang="en-US" sz="1200" b="0" i="0" u="none" strike="noStrike" kern="1200" baseline="0" dirty="0" smtClean="0">
                <a:solidFill>
                  <a:schemeClr val="tx1"/>
                </a:solidFill>
                <a:latin typeface="+mn-lt"/>
                <a:ea typeface="+mn-ea"/>
                <a:cs typeface="+mn-cs"/>
              </a:rPr>
              <a:t>currently being referred to as “land grabs” in which sovereign nations, corporations and investment funds are buying or leasing huge tracts of arable land in Africa, Asia and</a:t>
            </a:r>
          </a:p>
          <a:p>
            <a:r>
              <a:rPr lang="en-US" sz="1200" b="0" i="0" u="none" strike="noStrike" kern="1200" baseline="0" dirty="0" smtClean="0">
                <a:solidFill>
                  <a:schemeClr val="tx1"/>
                </a:solidFill>
                <a:latin typeface="+mn-lt"/>
                <a:ea typeface="+mn-ea"/>
                <a:cs typeface="+mn-cs"/>
              </a:rPr>
              <a:t>South America to grow crops for export. See http://farmlandgrab.org/ and http://oaklandinstitute.org</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15</a:t>
            </a:fld>
            <a:endParaRPr lang="en-US"/>
          </a:p>
        </p:txBody>
      </p:sp>
    </p:spTree>
    <p:extLst>
      <p:ext uri="{BB962C8B-B14F-4D97-AF65-F5344CB8AC3E}">
        <p14:creationId xmlns:p14="http://schemas.microsoft.com/office/powerpoint/2010/main" val="930010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Claire Pentecost’s words:</a:t>
            </a:r>
          </a:p>
          <a:p>
            <a:r>
              <a:rPr lang="en-US" sz="1200" b="0" i="0" u="none" strike="noStrike" kern="1200" baseline="0" dirty="0" smtClean="0">
                <a:solidFill>
                  <a:schemeClr val="tx1"/>
                </a:solidFill>
                <a:latin typeface="+mn-lt"/>
                <a:ea typeface="+mn-ea"/>
                <a:cs typeface="+mn-cs"/>
              </a:rPr>
              <a:t>Can soil be distinguished from real estate? If people can make soil from organic waste but they have no land, what are the options for growing food in limited space? To address this question… I constructed vertical growing systems. These pillar forms are simple and inexpensive and easily adapted to dense urban spaces where people are land-poor.</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17</a:t>
            </a:fld>
            <a:endParaRPr lang="en-US"/>
          </a:p>
        </p:txBody>
      </p:sp>
    </p:spTree>
    <p:extLst>
      <p:ext uri="{BB962C8B-B14F-4D97-AF65-F5344CB8AC3E}">
        <p14:creationId xmlns:p14="http://schemas.microsoft.com/office/powerpoint/2010/main" val="1024623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https://portlandflag.org/2015/02/17/claire-pentecost/ </a:t>
            </a:r>
          </a:p>
          <a:p>
            <a:endParaRPr lang="en-US" dirty="0" smtClean="0"/>
          </a:p>
          <a:p>
            <a:r>
              <a:rPr lang="en-US" sz="1200" b="0" i="0" kern="1200" dirty="0" smtClean="0">
                <a:solidFill>
                  <a:schemeClr val="tx1"/>
                </a:solidFill>
                <a:effectLst/>
                <a:latin typeface="+mn-lt"/>
                <a:ea typeface="+mn-ea"/>
                <a:cs typeface="+mn-cs"/>
              </a:rPr>
              <a:t>For </a:t>
            </a:r>
            <a:r>
              <a:rPr lang="en-US" sz="1200" b="0" i="1" kern="1200" dirty="0" smtClean="0">
                <a:solidFill>
                  <a:schemeClr val="tx1"/>
                </a:solidFill>
                <a:effectLst/>
                <a:latin typeface="+mn-lt"/>
                <a:ea typeface="+mn-ea"/>
                <a:cs typeface="+mn-cs"/>
              </a:rPr>
              <a:t>Proposal for a New American Agriculture</a:t>
            </a:r>
            <a:r>
              <a:rPr lang="en-US" sz="1200" b="0" i="0" kern="1200" dirty="0" smtClean="0">
                <a:solidFill>
                  <a:schemeClr val="tx1"/>
                </a:solidFill>
                <a:effectLst/>
                <a:latin typeface="+mn-lt"/>
                <a:ea typeface="+mn-ea"/>
                <a:cs typeface="+mn-cs"/>
              </a:rPr>
              <a:t>, she placed a US flag in a composting bin in her basement in Chicago, removing and photographing it after worms had transformed most of it into soil.</a:t>
            </a:r>
          </a:p>
          <a:p>
            <a:r>
              <a:rPr lang="en-US" sz="1200" b="0" i="0" kern="1200" dirty="0" smtClean="0">
                <a:solidFill>
                  <a:schemeClr val="tx1"/>
                </a:solidFill>
                <a:effectLst/>
                <a:latin typeface="+mn-lt"/>
                <a:ea typeface="+mn-ea"/>
                <a:cs typeface="+mn-cs"/>
              </a:rPr>
              <a:t>One reading of this striking image: It points to the unsustainability and inevitable collapse of America’s corporate-dominated, anti-environmental economy and ecology, and the need to weave a new American fabric to fill this gap.</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20</a:t>
            </a:fld>
            <a:endParaRPr lang="en-US"/>
          </a:p>
        </p:txBody>
      </p:sp>
    </p:spTree>
    <p:extLst>
      <p:ext uri="{BB962C8B-B14F-4D97-AF65-F5344CB8AC3E}">
        <p14:creationId xmlns:p14="http://schemas.microsoft.com/office/powerpoint/2010/main" val="3423055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cap="all" dirty="0" smtClean="0">
                <a:solidFill>
                  <a:schemeClr val="tx1"/>
                </a:solidFill>
                <a:effectLst/>
                <a:latin typeface="+mn-lt"/>
                <a:ea typeface="+mn-ea"/>
                <a:cs typeface="+mn-cs"/>
              </a:rPr>
              <a:t>CLAIRE PENTECOST. </a:t>
            </a:r>
            <a:r>
              <a:rPr lang="en-US" sz="1200" b="0" i="1" kern="1200" cap="all" dirty="0" smtClean="0">
                <a:solidFill>
                  <a:schemeClr val="tx1"/>
                </a:solidFill>
                <a:effectLst/>
                <a:latin typeface="+mn-lt"/>
                <a:ea typeface="+mn-ea"/>
                <a:cs typeface="+mn-cs"/>
              </a:rPr>
              <a:t>VICTORYLAND…YOU, I SHALL ANSWER YOUR LETTER,</a:t>
            </a:r>
            <a:r>
              <a:rPr lang="en-US" sz="1200" b="0" i="0" kern="1200" cap="all" dirty="0" smtClean="0">
                <a:solidFill>
                  <a:schemeClr val="tx1"/>
                </a:solidFill>
                <a:effectLst/>
                <a:latin typeface="+mn-lt"/>
                <a:ea typeface="+mn-ea"/>
                <a:cs typeface="+mn-cs"/>
              </a:rPr>
              <a:t> 2010</a:t>
            </a:r>
          </a:p>
          <a:p>
            <a:r>
              <a:rPr lang="en-US" sz="1200" b="0" i="0" kern="1200" dirty="0" smtClean="0">
                <a:solidFill>
                  <a:schemeClr val="tx1"/>
                </a:solidFill>
                <a:effectLst/>
                <a:latin typeface="+mn-lt"/>
                <a:ea typeface="+mn-ea"/>
                <a:cs typeface="+mn-cs"/>
              </a:rPr>
              <a:t>The School of the Art Institute professor protests globalization in her work, exemplified by a 2010 “</a:t>
            </a:r>
            <a:r>
              <a:rPr lang="en-US" sz="1200" b="0" i="0" kern="1200" dirty="0" err="1" smtClean="0">
                <a:solidFill>
                  <a:schemeClr val="tx1"/>
                </a:solidFill>
                <a:effectLst/>
                <a:latin typeface="+mn-lt"/>
                <a:ea typeface="+mn-ea"/>
                <a:cs typeface="+mn-cs"/>
              </a:rPr>
              <a:t>Threewalls</a:t>
            </a:r>
            <a:r>
              <a:rPr lang="en-US" sz="1200" b="0" i="0" kern="1200" dirty="0" smtClean="0">
                <a:solidFill>
                  <a:schemeClr val="tx1"/>
                </a:solidFill>
                <a:effectLst/>
                <a:latin typeface="+mn-lt"/>
                <a:ea typeface="+mn-ea"/>
                <a:cs typeface="+mn-cs"/>
              </a:rPr>
              <a:t>” installation of drawings that questions America’s use of drones (above). </a:t>
            </a:r>
            <a:endParaRPr lang="en-US" sz="1200" b="0" i="0" kern="1200" cap="all" dirty="0" smtClean="0">
              <a:solidFill>
                <a:schemeClr val="tx1"/>
              </a:solidFill>
              <a:effectLst/>
              <a:latin typeface="+mn-lt"/>
              <a:ea typeface="+mn-ea"/>
              <a:cs typeface="+mn-cs"/>
            </a:endParaRPr>
          </a:p>
          <a:p>
            <a:r>
              <a:rPr lang="en-US" sz="1200" b="0" i="0" kern="1200" cap="all" dirty="0" smtClean="0">
                <a:solidFill>
                  <a:schemeClr val="tx1"/>
                </a:solidFill>
                <a:effectLst/>
                <a:latin typeface="+mn-lt"/>
                <a:ea typeface="+mn-ea"/>
                <a:cs typeface="+mn-cs"/>
              </a:rPr>
              <a:t>Image</a:t>
            </a:r>
            <a:r>
              <a:rPr lang="en-US" sz="1200" b="0" i="0" kern="1200" cap="all" baseline="0" dirty="0" smtClean="0">
                <a:solidFill>
                  <a:schemeClr val="tx1"/>
                </a:solidFill>
                <a:effectLst/>
                <a:latin typeface="+mn-lt"/>
                <a:ea typeface="+mn-ea"/>
                <a:cs typeface="+mn-cs"/>
              </a:rPr>
              <a:t> source: http://www.chicagomag.com/Chicago-Magazine/June-2013/Threewallss-Shannon-Stratton-Predicts-Breakout-Artists </a:t>
            </a:r>
          </a:p>
          <a:p>
            <a:r>
              <a:rPr lang="en-US" sz="1200" b="0" i="0" kern="1200" cap="all" dirty="0" smtClean="0">
                <a:solidFill>
                  <a:schemeClr val="tx1"/>
                </a:solidFill>
                <a:effectLst/>
                <a:latin typeface="+mn-lt"/>
                <a:ea typeface="+mn-ea"/>
                <a:cs typeface="+mn-cs"/>
              </a:rPr>
              <a:t>PHOTO BY CLARE BRITT</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21</a:t>
            </a:fld>
            <a:endParaRPr lang="en-US"/>
          </a:p>
        </p:txBody>
      </p:sp>
    </p:spTree>
    <p:extLst>
      <p:ext uri="{BB962C8B-B14F-4D97-AF65-F5344CB8AC3E}">
        <p14:creationId xmlns:p14="http://schemas.microsoft.com/office/powerpoint/2010/main" val="3522462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Claire Pentecost. “for the body without organs to sense,” 2014 </a:t>
            </a:r>
            <a:r>
              <a:rPr lang="en-US" dirty="0" smtClean="0"/>
              <a:t>(</a:t>
            </a:r>
            <a:r>
              <a:rPr lang="en-US" sz="1200" b="0" i="0" kern="1200" dirty="0" smtClean="0">
                <a:solidFill>
                  <a:schemeClr val="tx1"/>
                </a:solidFill>
                <a:effectLst/>
                <a:latin typeface="+mn-lt"/>
                <a:ea typeface="+mn-ea"/>
                <a:cs typeface="+mn-cs"/>
              </a:rPr>
              <a:t>coal miner’s canary cages, cast petroleum coke, wire, thread, canary)</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Composed of miners’ canary cages, molded petroleum breasts and an actual canary, the piece is an indictment of humans’ inability to wean themselves from fossil fuels and the ecological destruction it has entailed.</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22</a:t>
            </a:fld>
            <a:endParaRPr lang="en-US"/>
          </a:p>
        </p:txBody>
      </p:sp>
    </p:spTree>
    <p:extLst>
      <p:ext uri="{BB962C8B-B14F-4D97-AF65-F5344CB8AC3E}">
        <p14:creationId xmlns:p14="http://schemas.microsoft.com/office/powerpoint/2010/main" val="142181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http://www.diysect.com/learninginpublic/</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Ask for volunteers to paraphrase the meaning of Pentecost’s quote. Are there any examples from modern society of people working together to produce new knowledge? </a:t>
            </a:r>
            <a:r>
              <a:rPr lang="en-US" sz="1200" kern="1200" smtClean="0">
                <a:solidFill>
                  <a:schemeClr val="tx1"/>
                </a:solidFill>
                <a:effectLst/>
                <a:latin typeface="+mn-lt"/>
                <a:ea typeface="+mn-ea"/>
                <a:cs typeface="+mn-cs"/>
              </a:rPr>
              <a:t>If you had the opportunity to collectively work on a social ill, what problem would it be? </a:t>
            </a:r>
            <a:endParaRPr lang="en-US" dirty="0" smtClean="0"/>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23</a:t>
            </a:fld>
            <a:endParaRPr lang="en-US"/>
          </a:p>
        </p:txBody>
      </p:sp>
    </p:spTree>
    <p:extLst>
      <p:ext uri="{BB962C8B-B14F-4D97-AF65-F5344CB8AC3E}">
        <p14:creationId xmlns:p14="http://schemas.microsoft.com/office/powerpoint/2010/main" val="40530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With </a:t>
            </a:r>
            <a:r>
              <a:rPr lang="en-US" sz="1200" b="0" i="1" u="none" strike="noStrike" kern="1200" baseline="0" dirty="0" smtClean="0">
                <a:solidFill>
                  <a:schemeClr val="tx1"/>
                </a:solidFill>
                <a:latin typeface="+mn-lt"/>
                <a:ea typeface="+mn-ea"/>
                <a:cs typeface="+mn-cs"/>
              </a:rPr>
              <a:t>Soil-erg </a:t>
            </a:r>
            <a:r>
              <a:rPr lang="en-US" sz="1200" b="0" i="0" u="none" strike="noStrike" kern="1200" baseline="0" dirty="0" smtClean="0">
                <a:solidFill>
                  <a:schemeClr val="tx1"/>
                </a:solidFill>
                <a:latin typeface="+mn-lt"/>
                <a:ea typeface="+mn-ea"/>
                <a:cs typeface="+mn-cs"/>
              </a:rPr>
              <a:t>(2012), artist Claire Pentecost proposes a new system of value based on living soil—a form of currency that anyone can make by composting. Shaped into serial discs and ingot forms that trouble modernist abstraction with use-value, the </a:t>
            </a:r>
            <a:r>
              <a:rPr lang="en-US" sz="1200" b="0" i="1" u="none" strike="noStrike" kern="1200" baseline="0" dirty="0" smtClean="0">
                <a:solidFill>
                  <a:schemeClr val="tx1"/>
                </a:solidFill>
                <a:latin typeface="+mn-lt"/>
                <a:ea typeface="+mn-ea"/>
                <a:cs typeface="+mn-cs"/>
              </a:rPr>
              <a:t>soil-erg </a:t>
            </a:r>
            <a:r>
              <a:rPr lang="en-US" sz="1200" b="0" i="0" u="none" strike="noStrike" kern="1200" baseline="0" dirty="0" smtClean="0">
                <a:solidFill>
                  <a:schemeClr val="tx1"/>
                </a:solidFill>
                <a:latin typeface="+mn-lt"/>
                <a:ea typeface="+mn-ea"/>
                <a:cs typeface="+mn-cs"/>
              </a:rPr>
              <a:t>is offered as a sustainable alternative to the petro-dollar, the marriage of the most influential commodity and the world’s most powerful (military-backed) currency. </a:t>
            </a:r>
            <a:endParaRPr lang="en-US" dirty="0" smtClean="0"/>
          </a:p>
          <a:p>
            <a:r>
              <a:rPr lang="en-US" dirty="0" smtClean="0"/>
              <a:t>In Claire Pentecost’s words: </a:t>
            </a:r>
          </a:p>
          <a:p>
            <a:r>
              <a:rPr lang="en-US" sz="1200" b="0" i="0" u="none" strike="noStrike" kern="1200" baseline="0" dirty="0" smtClean="0">
                <a:solidFill>
                  <a:schemeClr val="tx1"/>
                </a:solidFill>
                <a:latin typeface="+mn-lt"/>
                <a:ea typeface="+mn-ea"/>
                <a:cs typeface="+mn-cs"/>
              </a:rPr>
              <a:t>The center of the installation itself is the proposal of a new system of value based on living soil. To formalize this I have created a series “sculptural” objects from handmade</a:t>
            </a:r>
          </a:p>
          <a:p>
            <a:r>
              <a:rPr lang="en-US" sz="1200" b="0" i="0" u="none" strike="noStrike" kern="1200" baseline="0" dirty="0" smtClean="0">
                <a:solidFill>
                  <a:schemeClr val="tx1"/>
                </a:solidFill>
                <a:latin typeface="+mn-lt"/>
                <a:ea typeface="+mn-ea"/>
                <a:cs typeface="+mn-cs"/>
              </a:rPr>
              <a:t>soil, or compost. These represent units of a new currency, the </a:t>
            </a:r>
            <a:r>
              <a:rPr lang="en-US" sz="1200" b="0" i="1" u="none" strike="noStrike" kern="1200" baseline="0" dirty="0" smtClean="0">
                <a:solidFill>
                  <a:schemeClr val="tx1"/>
                </a:solidFill>
                <a:latin typeface="+mn-lt"/>
                <a:ea typeface="+mn-ea"/>
                <a:cs typeface="+mn-cs"/>
              </a:rPr>
              <a:t>soil-erg.</a:t>
            </a:r>
          </a:p>
          <a:p>
            <a:endParaRPr lang="en-US" sz="1200" b="0" i="1"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t>3</a:t>
            </a:fld>
            <a:endParaRPr lang="en-US"/>
          </a:p>
        </p:txBody>
      </p:sp>
    </p:spTree>
    <p:extLst>
      <p:ext uri="{BB962C8B-B14F-4D97-AF65-F5344CB8AC3E}">
        <p14:creationId xmlns:p14="http://schemas.microsoft.com/office/powerpoint/2010/main" val="3692502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http://fnewsmagazine.com/2015/01/5-questions-claire-pentecost/</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4</a:t>
            </a:fld>
            <a:endParaRPr lang="en-US"/>
          </a:p>
        </p:txBody>
      </p:sp>
    </p:spTree>
    <p:extLst>
      <p:ext uri="{BB962C8B-B14F-4D97-AF65-F5344CB8AC3E}">
        <p14:creationId xmlns:p14="http://schemas.microsoft.com/office/powerpoint/2010/main" val="386711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Give an overview of the individual components first.  The following slides describe each more specifically.</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5</a:t>
            </a:fld>
            <a:endParaRPr lang="en-US"/>
          </a:p>
        </p:txBody>
      </p:sp>
    </p:spTree>
    <p:extLst>
      <p:ext uri="{BB962C8B-B14F-4D97-AF65-F5344CB8AC3E}">
        <p14:creationId xmlns:p14="http://schemas.microsoft.com/office/powerpoint/2010/main" val="274027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Claire Pentecost’s words: </a:t>
            </a:r>
          </a:p>
          <a:p>
            <a:r>
              <a:rPr lang="en-US" sz="1200" b="0" i="0" u="none" strike="noStrike" kern="1200" baseline="0" dirty="0" smtClean="0">
                <a:solidFill>
                  <a:schemeClr val="tx1"/>
                </a:solidFill>
                <a:latin typeface="+mn-lt"/>
                <a:ea typeface="+mn-ea"/>
                <a:cs typeface="+mn-cs"/>
              </a:rPr>
              <a:t>The important thing about the soil-erg is that it both is and is not an abstraction. Symbolically it refers to a field of value, but that value is of a special nature: it must be</a:t>
            </a:r>
          </a:p>
          <a:p>
            <a:r>
              <a:rPr lang="en-US" sz="1200" b="0" i="0" u="none" strike="noStrike" kern="1200" baseline="0" dirty="0" smtClean="0">
                <a:solidFill>
                  <a:schemeClr val="tx1"/>
                </a:solidFill>
                <a:latin typeface="+mn-lt"/>
                <a:ea typeface="+mn-ea"/>
                <a:cs typeface="+mn-cs"/>
              </a:rPr>
              <a:t>produced and maintained in a context. It is completely impractical to circulate it.  It is heavy, and because of the loose structure required of good soil, it falls apart. It only</a:t>
            </a:r>
          </a:p>
          <a:p>
            <a:r>
              <a:rPr lang="en-US" sz="1200" b="0" i="0" u="none" strike="noStrike" kern="1200" baseline="0" dirty="0" smtClean="0">
                <a:solidFill>
                  <a:schemeClr val="tx1"/>
                </a:solidFill>
                <a:latin typeface="+mn-lt"/>
                <a:ea typeface="+mn-ea"/>
                <a:cs typeface="+mn-cs"/>
              </a:rPr>
              <a:t>makes sense when located in a place.</a:t>
            </a:r>
            <a:endParaRPr lang="en-US" dirty="0" smtClean="0"/>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7</a:t>
            </a:fld>
            <a:endParaRPr lang="en-US"/>
          </a:p>
        </p:txBody>
      </p:sp>
    </p:spTree>
    <p:extLst>
      <p:ext uri="{BB962C8B-B14F-4D97-AF65-F5344CB8AC3E}">
        <p14:creationId xmlns:p14="http://schemas.microsoft.com/office/powerpoint/2010/main" val="1723162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43 drawings in the form of oversized paper bills, but unlike standardized paper currency each one is unique. The drawings are loosely of three categories: those depicting historical figures that have made critical contributions to an ecological understanding of agriculture; those depicting non-human creatures of the soil-food web; and others picturing writers, philosophers, anthropologists, artists, etc., who have broadened and complicated our understanding of ourselves as part of a wider ecological system.</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8</a:t>
            </a:fld>
            <a:endParaRPr lang="en-US"/>
          </a:p>
        </p:txBody>
      </p:sp>
    </p:spTree>
    <p:extLst>
      <p:ext uri="{BB962C8B-B14F-4D97-AF65-F5344CB8AC3E}">
        <p14:creationId xmlns:p14="http://schemas.microsoft.com/office/powerpoint/2010/main" val="1217583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drawings depict creatures from the soil–food web, historical figures who have played significant roles in our understanding of ecological approaches to agriculture, and people whose thinking has helped to decenter the human, enhancing our understanding of ourselves as one part of an immense and complex ecology.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drawing is of a snail, an important creature in the soil-food web.</a:t>
            </a:r>
            <a:endParaRPr lang="en-US" dirty="0" smtClean="0"/>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9</a:t>
            </a:fld>
            <a:endParaRPr lang="en-US"/>
          </a:p>
        </p:txBody>
      </p:sp>
    </p:spTree>
    <p:extLst>
      <p:ext uri="{BB962C8B-B14F-4D97-AF65-F5344CB8AC3E}">
        <p14:creationId xmlns:p14="http://schemas.microsoft.com/office/powerpoint/2010/main" val="2170427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Amoeba</a:t>
            </a:r>
          </a:p>
          <a:p>
            <a:r>
              <a:rPr lang="en-US" dirty="0" smtClean="0"/>
              <a:t>Single-celled</a:t>
            </a:r>
            <a:r>
              <a:rPr lang="en-US" baseline="0" dirty="0" smtClean="0"/>
              <a:t> animal that is ever-present in our environment.</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10</a:t>
            </a:fld>
            <a:endParaRPr lang="en-US"/>
          </a:p>
        </p:txBody>
      </p:sp>
    </p:spTree>
    <p:extLst>
      <p:ext uri="{BB962C8B-B14F-4D97-AF65-F5344CB8AC3E}">
        <p14:creationId xmlns:p14="http://schemas.microsoft.com/office/powerpoint/2010/main" val="3928014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err="1" smtClean="0">
                <a:solidFill>
                  <a:schemeClr val="tx1"/>
                </a:solidFill>
                <a:effectLst/>
                <a:latin typeface="+mn-lt"/>
                <a:ea typeface="+mn-ea"/>
                <a:cs typeface="+mn-cs"/>
              </a:rPr>
              <a:t>Vandana</a:t>
            </a:r>
            <a:r>
              <a:rPr lang="en-US" sz="1200" b="0" i="1" kern="1200" dirty="0" smtClean="0">
                <a:solidFill>
                  <a:schemeClr val="tx1"/>
                </a:solidFill>
                <a:effectLst/>
                <a:latin typeface="+mn-lt"/>
                <a:ea typeface="+mn-ea"/>
                <a:cs typeface="+mn-cs"/>
              </a:rPr>
              <a:t> Shiva </a:t>
            </a:r>
            <a:r>
              <a:rPr lang="en-US" sz="1200" kern="1200" dirty="0" smtClean="0">
                <a:solidFill>
                  <a:schemeClr val="tx1"/>
                </a:solidFill>
                <a:effectLst/>
                <a:latin typeface="+mn-lt"/>
                <a:ea typeface="+mn-ea"/>
                <a:cs typeface="+mn-cs"/>
              </a:rPr>
              <a:t>(b. 1952) Indian physicist, author, eco-feminist and environmental activist</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11</a:t>
            </a:fld>
            <a:endParaRPr lang="en-US"/>
          </a:p>
        </p:txBody>
      </p:sp>
    </p:spTree>
    <p:extLst>
      <p:ext uri="{BB962C8B-B14F-4D97-AF65-F5344CB8AC3E}">
        <p14:creationId xmlns:p14="http://schemas.microsoft.com/office/powerpoint/2010/main" val="2693467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23213" y="0"/>
            <a:ext cx="4265612" cy="6858000"/>
          </a:xfrm>
          <a:prstGeom prst="rect">
            <a:avLst/>
          </a:prstGeom>
        </p:spPr>
      </p:pic>
      <p:sp>
        <p:nvSpPr>
          <p:cNvPr id="2" name="Title 1"/>
          <p:cNvSpPr>
            <a:spLocks noGrp="1"/>
          </p:cNvSpPr>
          <p:nvPr>
            <p:ph type="ctrTitle"/>
          </p:nvPr>
        </p:nvSpPr>
        <p:spPr>
          <a:xfrm>
            <a:off x="1520824" y="1600200"/>
            <a:ext cx="5945188" cy="30480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520825" y="4898572"/>
            <a:ext cx="5945187" cy="1270453"/>
          </a:xfrm>
        </p:spPr>
        <p:txBody>
          <a:bodyPr>
            <a:noAutofit/>
          </a:bodyPr>
          <a:lstStyle>
            <a:lvl1pPr marL="0" indent="0" algn="l">
              <a:spcBef>
                <a:spcPts val="0"/>
              </a:spcBef>
              <a:buNone/>
              <a:defRPr sz="2800" cap="none"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cxnSp>
        <p:nvCxnSpPr>
          <p:cNvPr id="6" name="Straight Connector 5"/>
          <p:cNvCxnSpPr/>
          <p:nvPr/>
        </p:nvCxnSpPr>
        <p:spPr>
          <a:xfrm>
            <a:off x="1658936" y="4782971"/>
            <a:ext cx="565467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23213" y="0"/>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10/25/16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3412" y="646112"/>
            <a:ext cx="1828801" cy="552291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646112"/>
            <a:ext cx="7620000" cy="5522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10/25/16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9371012" y="762000"/>
            <a:ext cx="0" cy="533400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10/25/16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1658936" y="1709058"/>
            <a:ext cx="961707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123611" y="0"/>
            <a:ext cx="1065213" cy="6858000"/>
          </a:xfrm>
          <a:prstGeom prst="rect">
            <a:avLst/>
          </a:prstGeom>
        </p:spPr>
      </p:pic>
      <p:sp>
        <p:nvSpPr>
          <p:cNvPr id="12" name="Rectangle 11"/>
          <p:cNvSpPr/>
          <p:nvPr/>
        </p:nvSpPr>
        <p:spPr>
          <a:xfrm>
            <a:off x="11123612" y="10886"/>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410" y="2237096"/>
            <a:ext cx="8229601" cy="2411103"/>
          </a:xfrm>
        </p:spPr>
        <p:txBody>
          <a:bodyPr anchor="b">
            <a:normAutofit/>
          </a:bodyPr>
          <a:lstStyle>
            <a:lvl1pPr algn="l">
              <a:lnSpc>
                <a:spcPct val="80000"/>
              </a:lnSpc>
              <a:defRPr sz="48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1522412" y="4876800"/>
            <a:ext cx="8229601" cy="1292225"/>
          </a:xfrm>
        </p:spPr>
        <p:txBody>
          <a:bodyPr anchor="t">
            <a:normAutofit/>
          </a:bodyPr>
          <a:lstStyle>
            <a:lvl1pPr marL="0" indent="0">
              <a:spcBef>
                <a:spcPts val="0"/>
              </a:spcBef>
              <a:buNone/>
              <a:defRPr sz="2800" cap="none"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t>10/25/16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9" name="Straight Connector 8"/>
          <p:cNvCxnSpPr/>
          <p:nvPr/>
        </p:nvCxnSpPr>
        <p:spPr>
          <a:xfrm>
            <a:off x="1658936" y="4782971"/>
            <a:ext cx="801687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829798" cy="1219200"/>
          </a:xfrm>
        </p:spPr>
        <p:txBody>
          <a:bodyPr/>
          <a:lstStyle/>
          <a:p>
            <a:r>
              <a:rPr lang="en-US" smtClean="0"/>
              <a:t>Click to edit Master title style</a:t>
            </a:r>
            <a:endParaRPr/>
          </a:p>
        </p:txBody>
      </p:sp>
      <p:sp>
        <p:nvSpPr>
          <p:cNvPr id="3" name="Content Placeholder 2"/>
          <p:cNvSpPr>
            <a:spLocks noGrp="1"/>
          </p:cNvSpPr>
          <p:nvPr>
            <p:ph sz="half" idx="1"/>
          </p:nvPr>
        </p:nvSpPr>
        <p:spPr>
          <a:xfrm>
            <a:off x="1488168" y="1984248"/>
            <a:ext cx="4800600" cy="4187952"/>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551612" y="1984248"/>
            <a:ext cx="4800601" cy="4187952"/>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t>10/25/16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658936" y="1709058"/>
            <a:ext cx="961707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829798" cy="12192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828800"/>
            <a:ext cx="4800600"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743200"/>
            <a:ext cx="4800600" cy="342582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551613" y="1828800"/>
            <a:ext cx="4800600"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51613" y="2743200"/>
            <a:ext cx="4800600" cy="342582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t>10/25/16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cxnSp>
        <p:nvCxnSpPr>
          <p:cNvPr id="10" name="Straight Connector 9"/>
          <p:cNvCxnSpPr/>
          <p:nvPr/>
        </p:nvCxnSpPr>
        <p:spPr>
          <a:xfrm>
            <a:off x="1658936" y="1709058"/>
            <a:ext cx="961707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t>10/25/16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cxnSp>
        <p:nvCxnSpPr>
          <p:cNvPr id="6" name="Straight Connector 5"/>
          <p:cNvCxnSpPr/>
          <p:nvPr/>
        </p:nvCxnSpPr>
        <p:spPr>
          <a:xfrm>
            <a:off x="1658936" y="1709058"/>
            <a:ext cx="961707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t>10/25/16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3" y="685800"/>
            <a:ext cx="4114800" cy="1925637"/>
          </a:xfrm>
        </p:spPr>
        <p:txBody>
          <a:bodyPr anchor="b">
            <a:noAutofit/>
          </a:bodyPr>
          <a:lstStyle>
            <a:lvl1pPr algn="l">
              <a:lnSpc>
                <a:spcPct val="80000"/>
              </a:lnSpc>
              <a:defRPr sz="4000" b="0">
                <a:solidFill>
                  <a:schemeClr val="accent1"/>
                </a:solidFill>
              </a:defRPr>
            </a:lvl1pPr>
          </a:lstStyle>
          <a:p>
            <a:r>
              <a:rPr lang="en-US" smtClean="0"/>
              <a:t>Click to edit Master title style</a:t>
            </a:r>
            <a:endParaRPr/>
          </a:p>
        </p:txBody>
      </p:sp>
      <p:sp>
        <p:nvSpPr>
          <p:cNvPr id="3" name="Content Placeholder 2"/>
          <p:cNvSpPr>
            <a:spLocks noGrp="1"/>
          </p:cNvSpPr>
          <p:nvPr>
            <p:ph idx="1"/>
          </p:nvPr>
        </p:nvSpPr>
        <p:spPr>
          <a:xfrm>
            <a:off x="6094414" y="685800"/>
            <a:ext cx="5257799"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2895599"/>
            <a:ext cx="4114800" cy="1752601"/>
          </a:xfrm>
        </p:spPr>
        <p:txBody>
          <a:bodyPr>
            <a:normAutofit/>
          </a:bodyPr>
          <a:lstStyle>
            <a:lvl1pPr marL="0" indent="0">
              <a:lnSpc>
                <a:spcPct val="90000"/>
              </a:lnSpc>
              <a:spcBef>
                <a:spcPts val="18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t>10/25/16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658936" y="2743200"/>
            <a:ext cx="390207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4414" y="0"/>
            <a:ext cx="6172198" cy="6857999"/>
          </a:xfrm>
          <a:solidFill>
            <a:schemeClr val="bg2"/>
          </a:solidFill>
          <a:effectLst>
            <a:outerShdw blurRad="152400" dist="50800" dir="10800000" algn="r" rotWithShape="0">
              <a:prstClr val="black">
                <a:alpha val="2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522413" y="685800"/>
            <a:ext cx="4114800" cy="1925638"/>
          </a:xfrm>
        </p:spPr>
        <p:txBody>
          <a:bodyPr anchor="b">
            <a:normAutofit/>
          </a:bodyPr>
          <a:lstStyle>
            <a:lvl1pPr algn="l">
              <a:lnSpc>
                <a:spcPct val="80000"/>
              </a:lnSpc>
              <a:defRPr sz="4000" b="0" i="0" baseline="0">
                <a:solidFill>
                  <a:schemeClr val="accent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522413" y="2895599"/>
            <a:ext cx="4114800" cy="1752601"/>
          </a:xfrm>
        </p:spPr>
        <p:txBody>
          <a:bodyPr>
            <a:normAutofit/>
          </a:bodyPr>
          <a:lstStyle>
            <a:lvl1pPr marL="0" indent="0">
              <a:lnSpc>
                <a:spcPct val="90000"/>
              </a:lnSpc>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0" name="Straight Connector 9"/>
          <p:cNvCxnSpPr/>
          <p:nvPr/>
        </p:nvCxnSpPr>
        <p:spPr>
          <a:xfrm>
            <a:off x="1658936" y="2743200"/>
            <a:ext cx="390207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829799"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81200"/>
            <a:ext cx="9829799" cy="41878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228011" y="6400800"/>
            <a:ext cx="1548659" cy="276228"/>
          </a:xfrm>
          <a:prstGeom prst="rect">
            <a:avLst/>
          </a:prstGeom>
        </p:spPr>
        <p:txBody>
          <a:bodyPr vert="horz" lIns="91440" tIns="45720" rIns="91440" bIns="45720" rtlCol="0" anchor="ctr"/>
          <a:lstStyle>
            <a:lvl1pPr algn="r">
              <a:defRPr sz="1000">
                <a:solidFill>
                  <a:schemeClr val="tx1"/>
                </a:solidFill>
              </a:defRPr>
            </a:lvl1pPr>
          </a:lstStyle>
          <a:p>
            <a:fld id="{03F41C87-7AD9-4845-A077-840E4A0F3F06}" type="datetimeFigureOut">
              <a:rPr lang="en-US"/>
              <a:pPr/>
              <a:t>10/25/16</a:t>
            </a:fld>
            <a:endParaRPr/>
          </a:p>
        </p:txBody>
      </p:sp>
      <p:sp>
        <p:nvSpPr>
          <p:cNvPr id="5" name="Footer Placeholder 4"/>
          <p:cNvSpPr>
            <a:spLocks noGrp="1"/>
          </p:cNvSpPr>
          <p:nvPr>
            <p:ph type="ftr" sz="quarter" idx="3"/>
          </p:nvPr>
        </p:nvSpPr>
        <p:spPr>
          <a:xfrm>
            <a:off x="1522413" y="6400800"/>
            <a:ext cx="5954834" cy="276228"/>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285411" y="6400800"/>
            <a:ext cx="1066802" cy="276228"/>
          </a:xfrm>
          <a:prstGeom prst="rect">
            <a:avLst/>
          </a:prstGeom>
        </p:spPr>
        <p:txBody>
          <a:bodyPr vert="horz" lIns="91440" tIns="45720" rIns="91440" bIns="45720" rtlCol="0" anchor="ctr"/>
          <a:lstStyle>
            <a:lvl1pPr algn="r">
              <a:defRPr sz="1000">
                <a:solidFill>
                  <a:schemeClr val="tx1"/>
                </a:solidFill>
              </a:defRPr>
            </a:lvl1pPr>
          </a:lstStyle>
          <a:p>
            <a:fld id="{2A013F82-EE5E-44EE-A61D-E31C6657F26F}" type="slidenum">
              <a:rPr/>
              <a:pPr/>
              <a:t>‹#›</a:t>
            </a:fld>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 y="0"/>
            <a:ext cx="1065213" cy="6858000"/>
          </a:xfrm>
          <a:prstGeom prst="rect">
            <a:avLst/>
          </a:prstGeom>
        </p:spPr>
      </p:pic>
      <p:sp>
        <p:nvSpPr>
          <p:cNvPr id="10" name="Rectangle 9"/>
          <p:cNvSpPr/>
          <p:nvPr/>
        </p:nvSpPr>
        <p:spPr>
          <a:xfrm>
            <a:off x="1" y="0"/>
            <a:ext cx="1065213" cy="6858000"/>
          </a:xfrm>
          <a:prstGeom prst="rect">
            <a:avLst/>
          </a:prstGeom>
          <a:gradFill flip="none" rotWithShape="1">
            <a:gsLst>
              <a:gs pos="75000">
                <a:schemeClr val="tx2">
                  <a:alpha val="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403059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tx1">
            <a:lumMod val="50000"/>
            <a:lumOff val="50000"/>
          </a:schemeClr>
        </a:buClr>
        <a:buSzPct val="80000"/>
        <a:buFont typeface="Arial" pitchFamily="34" charset="0"/>
        <a:buChar char="•"/>
        <a:defRPr sz="2400" kern="1200">
          <a:solidFill>
            <a:schemeClr val="tx1"/>
          </a:solidFill>
          <a:latin typeface="+mn-lt"/>
          <a:ea typeface="+mn-ea"/>
          <a:cs typeface="+mn-cs"/>
        </a:defRPr>
      </a:lvl1pPr>
      <a:lvl2pPr marL="511175" indent="-228600" algn="l" defTabSz="914400" rtl="0" eaLnBrk="1" latinLnBrk="0" hangingPunct="1">
        <a:lnSpc>
          <a:spcPct val="90000"/>
        </a:lnSpc>
        <a:spcBef>
          <a:spcPts val="1000"/>
        </a:spcBef>
        <a:buClr>
          <a:schemeClr val="tx1">
            <a:lumMod val="50000"/>
            <a:lumOff val="50000"/>
          </a:schemeClr>
        </a:buClr>
        <a:buSzPct val="80000"/>
        <a:buFont typeface="Arial" pitchFamily="34" charset="0"/>
        <a:buChar char="•"/>
        <a:defRPr sz="2000" kern="1200">
          <a:solidFill>
            <a:schemeClr val="tx1"/>
          </a:solidFill>
          <a:latin typeface="+mn-lt"/>
          <a:ea typeface="+mn-ea"/>
          <a:cs typeface="+mn-cs"/>
        </a:defRPr>
      </a:lvl2pPr>
      <a:lvl3pPr marL="685800" indent="-174625" algn="l" defTabSz="914400" rtl="0" eaLnBrk="1" latinLnBrk="0" hangingPunct="1">
        <a:lnSpc>
          <a:spcPct val="90000"/>
        </a:lnSpc>
        <a:spcBef>
          <a:spcPts val="600"/>
        </a:spcBef>
        <a:buClr>
          <a:schemeClr val="tx1">
            <a:lumMod val="50000"/>
            <a:lumOff val="50000"/>
          </a:schemeClr>
        </a:buClr>
        <a:buSzPct val="80000"/>
        <a:buFont typeface="Arial" pitchFamily="34" charset="0"/>
        <a:buChar char="•"/>
        <a:defRPr sz="1800" kern="1200">
          <a:solidFill>
            <a:schemeClr val="tx1"/>
          </a:solidFill>
          <a:latin typeface="+mn-lt"/>
          <a:ea typeface="+mn-ea"/>
          <a:cs typeface="+mn-cs"/>
        </a:defRPr>
      </a:lvl3pPr>
      <a:lvl4pPr marL="860425" indent="-174625" algn="l" defTabSz="914400" rtl="0" eaLnBrk="1" latinLnBrk="0" hangingPunct="1">
        <a:lnSpc>
          <a:spcPct val="90000"/>
        </a:lnSpc>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4pPr>
      <a:lvl5pPr marL="1033463" indent="-173038" algn="l" defTabSz="914400" rtl="0" eaLnBrk="1" latinLnBrk="0" hangingPunct="1">
        <a:lnSpc>
          <a:spcPct val="90000"/>
        </a:lnSpc>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e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static.a-n.co.uk/wp-content/uploads/2015/09/Claire-Pentecost_soil-erg_shown-at-Documenta13_Photo-credit_courtesy-of-the-artist-03_low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 y="732789"/>
            <a:ext cx="9216389" cy="6144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nternetbullionstore.com/wp-content/uploads/2012/06/gold-ba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968" y="2819400"/>
            <a:ext cx="3918857" cy="402336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293813" y="49530"/>
            <a:ext cx="4038600" cy="683259"/>
          </a:xfrm>
        </p:spPr>
        <p:txBody>
          <a:bodyPr>
            <a:normAutofit/>
          </a:bodyPr>
          <a:lstStyle/>
          <a:p>
            <a:r>
              <a:rPr lang="en-US" sz="4000" dirty="0" smtClean="0"/>
              <a:t>What are these?</a:t>
            </a:r>
            <a:endParaRPr lang="en-US" sz="4000" dirty="0"/>
          </a:p>
        </p:txBody>
      </p:sp>
    </p:spTree>
    <p:extLst>
      <p:ext uri="{BB962C8B-B14F-4D97-AF65-F5344CB8AC3E}">
        <p14:creationId xmlns:p14="http://schemas.microsoft.com/office/powerpoint/2010/main" val="271760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004" y="76201"/>
            <a:ext cx="8768784" cy="6759882"/>
          </a:xfrm>
          <a:prstGeom prst="rect">
            <a:avLst/>
          </a:prstGeom>
        </p:spPr>
      </p:pic>
    </p:spTree>
    <p:extLst>
      <p:ext uri="{BB962C8B-B14F-4D97-AF65-F5344CB8AC3E}">
        <p14:creationId xmlns:p14="http://schemas.microsoft.com/office/powerpoint/2010/main" val="160694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headlands.org/wp-content/uploads/2013/11/pentecost_c_vandanshiva_2012_optimized-678x5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0" y="1"/>
            <a:ext cx="8839202" cy="684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13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eeingtheforestdotorg.files.wordpress.com/2012/12/soil-erg_wangari_maathai.jpg?w=584&amp;h=4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611" y="0"/>
            <a:ext cx="87256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06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155" y="152400"/>
            <a:ext cx="8408719" cy="6629399"/>
          </a:xfrm>
          <a:prstGeom prst="rect">
            <a:avLst/>
          </a:prstGeom>
        </p:spPr>
      </p:pic>
    </p:spTree>
    <p:extLst>
      <p:ext uri="{BB962C8B-B14F-4D97-AF65-F5344CB8AC3E}">
        <p14:creationId xmlns:p14="http://schemas.microsoft.com/office/powerpoint/2010/main" val="338128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smtClean="0"/>
              <a:t>III. Inside Installation</a:t>
            </a:r>
            <a:endParaRPr lang="en-US" dirty="0"/>
          </a:p>
        </p:txBody>
      </p:sp>
    </p:spTree>
    <p:extLst>
      <p:ext uri="{BB962C8B-B14F-4D97-AF65-F5344CB8AC3E}">
        <p14:creationId xmlns:p14="http://schemas.microsoft.com/office/powerpoint/2010/main" val="221908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6212" y="38101"/>
            <a:ext cx="4038600" cy="6858000"/>
          </a:xfrm>
          <a:prstGeom prst="rect">
            <a:avLst/>
          </a:prstGeom>
        </p:spPr>
      </p:pic>
      <p:pic>
        <p:nvPicPr>
          <p:cNvPr id="3" name="Picture 2"/>
          <p:cNvPicPr>
            <a:picLocks noChangeAspect="1"/>
          </p:cNvPicPr>
          <p:nvPr/>
        </p:nvPicPr>
        <p:blipFill rotWithShape="1">
          <a:blip r:embed="rId4"/>
          <a:srcRect l="11222" r="14713"/>
          <a:stretch/>
        </p:blipFill>
        <p:spPr>
          <a:xfrm>
            <a:off x="7192886" y="38101"/>
            <a:ext cx="2711526" cy="6819900"/>
          </a:xfrm>
          <a:prstGeom prst="rect">
            <a:avLst/>
          </a:prstGeom>
        </p:spPr>
      </p:pic>
      <p:cxnSp>
        <p:nvCxnSpPr>
          <p:cNvPr id="5" name="Elbow Connector 4"/>
          <p:cNvCxnSpPr/>
          <p:nvPr/>
        </p:nvCxnSpPr>
        <p:spPr>
          <a:xfrm>
            <a:off x="4570412" y="1143000"/>
            <a:ext cx="2514600" cy="1828800"/>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47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IV. </a:t>
            </a:r>
            <a:r>
              <a:rPr lang="en-US" dirty="0" smtClean="0"/>
              <a:t>Outside </a:t>
            </a:r>
            <a:r>
              <a:rPr lang="en-US" dirty="0"/>
              <a:t>Installation</a:t>
            </a:r>
          </a:p>
        </p:txBody>
      </p:sp>
    </p:spTree>
    <p:extLst>
      <p:ext uri="{BB962C8B-B14F-4D97-AF65-F5344CB8AC3E}">
        <p14:creationId xmlns:p14="http://schemas.microsoft.com/office/powerpoint/2010/main" val="266190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aic.edu/media/saic/profiles/faculty/clairepentecost/04_soil-erg_det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733" y="0"/>
            <a:ext cx="98261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publicamateur.org/wp-content/uploads/2014/08/11.jpg"/>
          <p:cNvPicPr>
            <a:picLocks noChangeAspect="1" noChangeArrowheads="1"/>
          </p:cNvPicPr>
          <p:nvPr/>
        </p:nvPicPr>
        <p:blipFill rotWithShape="1">
          <a:blip r:embed="rId2">
            <a:extLst>
              <a:ext uri="{28A0092B-C50C-407E-A947-70E740481C1C}">
                <a14:useLocalDpi xmlns:a14="http://schemas.microsoft.com/office/drawing/2010/main" val="0"/>
              </a:ext>
            </a:extLst>
          </a:blip>
          <a:srcRect l="28445" r="27704"/>
          <a:stretch/>
        </p:blipFill>
        <p:spPr bwMode="auto">
          <a:xfrm>
            <a:off x="4418012" y="-1"/>
            <a:ext cx="4519395" cy="687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24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Claire Pentecost: </a:t>
            </a:r>
            <a:endParaRPr lang="en-US" dirty="0"/>
          </a:p>
        </p:txBody>
      </p:sp>
      <p:sp>
        <p:nvSpPr>
          <p:cNvPr id="3" name="Text Placeholder 2"/>
          <p:cNvSpPr>
            <a:spLocks noGrp="1"/>
          </p:cNvSpPr>
          <p:nvPr>
            <p:ph type="body" idx="1"/>
          </p:nvPr>
        </p:nvSpPr>
        <p:spPr/>
        <p:txBody>
          <a:bodyPr>
            <a:normAutofit/>
          </a:bodyPr>
          <a:lstStyle/>
          <a:p>
            <a:pPr algn="r"/>
            <a:r>
              <a:rPr lang="en-US" sz="5000" i="1" dirty="0" smtClean="0"/>
              <a:t>Other works</a:t>
            </a:r>
            <a:endParaRPr lang="en-US" sz="5000" i="1" dirty="0"/>
          </a:p>
        </p:txBody>
      </p:sp>
    </p:spTree>
    <p:extLst>
      <p:ext uri="{BB962C8B-B14F-4D97-AF65-F5344CB8AC3E}">
        <p14:creationId xmlns:p14="http://schemas.microsoft.com/office/powerpoint/2010/main" val="199601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i="1" dirty="0" smtClean="0"/>
              <a:t>Soil-erg:</a:t>
            </a:r>
            <a:br>
              <a:rPr lang="en-US" i="1" dirty="0" smtClean="0"/>
            </a:br>
            <a:r>
              <a:rPr lang="en-US" sz="5500" dirty="0"/>
              <a:t>A new form of currency</a:t>
            </a:r>
            <a:r>
              <a:rPr lang="en-US" sz="5500" dirty="0" smtClean="0"/>
              <a:t>?</a:t>
            </a:r>
            <a:endParaRPr lang="en-US" sz="5500" dirty="0"/>
          </a:p>
        </p:txBody>
      </p:sp>
      <p:sp>
        <p:nvSpPr>
          <p:cNvPr id="3" name="Subtitle 2"/>
          <p:cNvSpPr>
            <a:spLocks noGrp="1"/>
          </p:cNvSpPr>
          <p:nvPr>
            <p:ph type="subTitle" idx="1"/>
          </p:nvPr>
        </p:nvSpPr>
        <p:spPr/>
        <p:txBody>
          <a:bodyPr/>
          <a:lstStyle/>
          <a:p>
            <a:r>
              <a:rPr lang="en-US" sz="4500" b="1" dirty="0" smtClean="0"/>
              <a:t>The art activism of Claire Pentecost</a:t>
            </a:r>
            <a:endParaRPr lang="en-US" sz="4500" b="1" dirty="0"/>
          </a:p>
        </p:txBody>
      </p:sp>
    </p:spTree>
    <p:extLst>
      <p:ext uri="{BB962C8B-B14F-4D97-AF65-F5344CB8AC3E}">
        <p14:creationId xmlns:p14="http://schemas.microsoft.com/office/powerpoint/2010/main" val="23201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laire Pentecost, “Proposal for a New American Agriculture.” Composted cotton flag, 9′ x 5′. Photo courtesy of the ar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2" y="101129"/>
            <a:ext cx="9982200" cy="55662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32012" y="5943600"/>
            <a:ext cx="9829799" cy="762000"/>
          </a:xfrm>
        </p:spPr>
        <p:txBody>
          <a:bodyPr/>
          <a:lstStyle/>
          <a:p>
            <a:r>
              <a:rPr lang="en-US" i="1" dirty="0" smtClean="0"/>
              <a:t>Proposal </a:t>
            </a:r>
            <a:r>
              <a:rPr lang="en-US" i="1" dirty="0"/>
              <a:t>for a New American </a:t>
            </a:r>
            <a:r>
              <a:rPr lang="en-US" i="1" dirty="0" smtClean="0"/>
              <a:t>Agriculture</a:t>
            </a:r>
            <a:r>
              <a:rPr lang="en-US" dirty="0" smtClean="0"/>
              <a:t> (2012)</a:t>
            </a:r>
            <a:endParaRPr lang="en-US" dirty="0"/>
          </a:p>
        </p:txBody>
      </p:sp>
    </p:spTree>
    <p:extLst>
      <p:ext uri="{BB962C8B-B14F-4D97-AF65-F5344CB8AC3E}">
        <p14:creationId xmlns:p14="http://schemas.microsoft.com/office/powerpoint/2010/main" val="57736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ctoryland...you, I shall answer your letter’ by Claire Pentec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206" y="34083"/>
            <a:ext cx="9021124" cy="57571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060370" y="5791200"/>
            <a:ext cx="10058399" cy="762000"/>
          </a:xfrm>
          <a:prstGeom prst="rect">
            <a:avLst/>
          </a:prstGeom>
        </p:spPr>
        <p:txBody>
          <a:bodyPr/>
          <a:lst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a:lstStyle>
          <a:p>
            <a:r>
              <a:rPr lang="en-US" i="1" dirty="0" err="1" smtClean="0"/>
              <a:t>Victoryland</a:t>
            </a:r>
            <a:r>
              <a:rPr lang="en-US" i="1" dirty="0" smtClean="0"/>
              <a:t>…You, I Shall Answer Your Letter </a:t>
            </a:r>
            <a:r>
              <a:rPr lang="en-US" dirty="0" smtClean="0"/>
              <a:t>(2010)</a:t>
            </a:r>
            <a:endParaRPr lang="en-US" i="1" dirty="0" smtClean="0"/>
          </a:p>
        </p:txBody>
      </p:sp>
    </p:spTree>
    <p:extLst>
      <p:ext uri="{BB962C8B-B14F-4D97-AF65-F5344CB8AC3E}">
        <p14:creationId xmlns:p14="http://schemas.microsoft.com/office/powerpoint/2010/main" val="82750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55812" y="6019800"/>
            <a:ext cx="10058399" cy="838200"/>
          </a:xfrm>
          <a:prstGeom prst="rect">
            <a:avLst/>
          </a:prstGeom>
        </p:spPr>
        <p:txBody>
          <a:bodyPr/>
          <a:lst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a:lstStyle>
          <a:p>
            <a:r>
              <a:rPr lang="en-US" i="1" dirty="0"/>
              <a:t>f</a:t>
            </a:r>
            <a:r>
              <a:rPr lang="en-US" i="1" dirty="0" smtClean="0"/>
              <a:t>or the body without organs to sense </a:t>
            </a:r>
            <a:r>
              <a:rPr lang="en-US" dirty="0" smtClean="0"/>
              <a:t>(2014)</a:t>
            </a:r>
            <a:endParaRPr lang="en-US" i="1" dirty="0" smtClean="0"/>
          </a:p>
        </p:txBody>
      </p:sp>
      <p:pic>
        <p:nvPicPr>
          <p:cNvPr id="5122" name="Picture 2" descr="http://www.publicamateur.org/wp-content/uploads/2015/08/web-forthebodywithout_wide.jpg"/>
          <p:cNvPicPr>
            <a:picLocks noChangeAspect="1" noChangeArrowheads="1"/>
          </p:cNvPicPr>
          <p:nvPr/>
        </p:nvPicPr>
        <p:blipFill rotWithShape="1">
          <a:blip r:embed="rId3">
            <a:extLst>
              <a:ext uri="{28A0092B-C50C-407E-A947-70E740481C1C}">
                <a14:useLocalDpi xmlns:a14="http://schemas.microsoft.com/office/drawing/2010/main" val="0"/>
              </a:ext>
            </a:extLst>
          </a:blip>
          <a:srcRect l="6667" t="3750" r="5832" b="3750"/>
          <a:stretch/>
        </p:blipFill>
        <p:spPr bwMode="auto">
          <a:xfrm>
            <a:off x="2284412" y="0"/>
            <a:ext cx="8325365"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95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tatic1.squarespace.com/static/51b4c308e4b027c2e3e52b03/54193470e4b05b26fa317b07/54193471e4b05afa19b47cb4/1410938328443/Claire+Pentecost.jpg"/>
          <p:cNvPicPr>
            <a:picLocks noChangeAspect="1" noChangeArrowheads="1"/>
          </p:cNvPicPr>
          <p:nvPr/>
        </p:nvPicPr>
        <p:blipFill rotWithShape="1">
          <a:blip r:embed="rId3">
            <a:extLst>
              <a:ext uri="{28A0092B-C50C-407E-A947-70E740481C1C}">
                <a14:useLocalDpi xmlns:a14="http://schemas.microsoft.com/office/drawing/2010/main" val="0"/>
              </a:ext>
            </a:extLst>
          </a:blip>
          <a:srcRect l="14500" r="8333"/>
          <a:stretch/>
        </p:blipFill>
        <p:spPr bwMode="auto">
          <a:xfrm>
            <a:off x="5942012" y="838200"/>
            <a:ext cx="6219825" cy="4533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1412" y="762000"/>
            <a:ext cx="4724400" cy="5632311"/>
          </a:xfrm>
          <a:prstGeom prst="rect">
            <a:avLst/>
          </a:prstGeom>
          <a:noFill/>
        </p:spPr>
        <p:txBody>
          <a:bodyPr wrap="square" rtlCol="0">
            <a:spAutoFit/>
          </a:bodyPr>
          <a:lstStyle/>
          <a:p>
            <a:r>
              <a:rPr lang="en-US" sz="3000" dirty="0" smtClean="0"/>
              <a:t>“It </a:t>
            </a:r>
            <a:r>
              <a:rPr lang="en-US" sz="3000" dirty="0"/>
              <a:t>becomes increasingly clear that no one is going to save us and we have to work together to experiment with new ways of being in the world. For this we have to return knowledge to the realm of the social by producing knowledge collectively</a:t>
            </a:r>
            <a:r>
              <a:rPr lang="en-US" sz="3000" dirty="0" smtClean="0"/>
              <a:t>.”</a:t>
            </a:r>
          </a:p>
          <a:p>
            <a:pPr algn="r"/>
            <a:endParaRPr lang="en-US" sz="3000" dirty="0"/>
          </a:p>
          <a:p>
            <a:pPr algn="r"/>
            <a:r>
              <a:rPr lang="en-US" sz="3000" dirty="0" smtClean="0"/>
              <a:t>--- Claire Pentecost, 2012</a:t>
            </a:r>
            <a:endParaRPr lang="en-US" sz="3000" dirty="0"/>
          </a:p>
        </p:txBody>
      </p:sp>
    </p:spTree>
    <p:extLst>
      <p:ext uri="{BB962C8B-B14F-4D97-AF65-F5344CB8AC3E}">
        <p14:creationId xmlns:p14="http://schemas.microsoft.com/office/powerpoint/2010/main" val="119186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
            </a:r>
            <a:br>
              <a:rPr lang="en-US" dirty="0"/>
            </a:br>
            <a:r>
              <a:rPr lang="en-US" dirty="0" smtClean="0"/>
              <a:t> </a:t>
            </a:r>
            <a:r>
              <a:rPr lang="en-US" sz="4400" b="1" dirty="0" smtClean="0"/>
              <a:t>Claire Pentecost, </a:t>
            </a:r>
            <a:r>
              <a:rPr lang="en-US" sz="4000" i="1" dirty="0" smtClean="0"/>
              <a:t>Soil-erg </a:t>
            </a:r>
            <a:r>
              <a:rPr lang="en-US" sz="4000" dirty="0"/>
              <a:t>(2012</a:t>
            </a:r>
            <a:r>
              <a:rPr lang="en-US" sz="4000" dirty="0" smtClean="0"/>
              <a:t>)</a:t>
            </a:r>
            <a:endParaRPr lang="en-US" sz="4400" dirty="0"/>
          </a:p>
        </p:txBody>
      </p:sp>
      <p:pic>
        <p:nvPicPr>
          <p:cNvPr id="2050" name="Picture 2" descr="http://cdn.c.photoshelter.com/img-get/I0000MvORHxPdG2k/s/900/720/20120606-447-dOCUMENTA-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2" y="1849120"/>
            <a:ext cx="746760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90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Claire Pentecost</a:t>
            </a:r>
            <a:endParaRPr lang="en-US" dirty="0"/>
          </a:p>
        </p:txBody>
      </p:sp>
      <p:sp>
        <p:nvSpPr>
          <p:cNvPr id="3" name="Content Placeholder 2"/>
          <p:cNvSpPr>
            <a:spLocks noGrp="1"/>
          </p:cNvSpPr>
          <p:nvPr>
            <p:ph idx="1"/>
          </p:nvPr>
        </p:nvSpPr>
        <p:spPr>
          <a:xfrm>
            <a:off x="5865812" y="1828800"/>
            <a:ext cx="5714999" cy="4187825"/>
          </a:xfrm>
        </p:spPr>
        <p:txBody>
          <a:bodyPr>
            <a:noAutofit/>
          </a:bodyPr>
          <a:lstStyle/>
          <a:p>
            <a:r>
              <a:rPr lang="en-US" sz="3000" dirty="0"/>
              <a:t>Claire Pentecost is an artist/activist focusing on food, soil, and </a:t>
            </a:r>
            <a:r>
              <a:rPr lang="en-US" sz="3000" dirty="0" smtClean="0"/>
              <a:t>bio-engineering</a:t>
            </a:r>
          </a:p>
          <a:p>
            <a:r>
              <a:rPr lang="en-US" sz="3000" dirty="0"/>
              <a:t>born 1956, Baltimore, </a:t>
            </a:r>
            <a:r>
              <a:rPr lang="en-US" sz="3000" dirty="0" smtClean="0"/>
              <a:t>Maryland</a:t>
            </a:r>
          </a:p>
          <a:p>
            <a:r>
              <a:rPr lang="en-US" sz="3000" dirty="0"/>
              <a:t>e</a:t>
            </a:r>
            <a:r>
              <a:rPr lang="en-US" sz="3000" dirty="0" smtClean="0"/>
              <a:t>ducation: B.A.,</a:t>
            </a:r>
            <a:r>
              <a:rPr lang="en-US" sz="3000" dirty="0"/>
              <a:t> Smith </a:t>
            </a:r>
            <a:r>
              <a:rPr lang="en-US" sz="3000" dirty="0" smtClean="0"/>
              <a:t>College; M.F.A.,</a:t>
            </a:r>
            <a:r>
              <a:rPr lang="en-US" sz="3000" dirty="0"/>
              <a:t> Pratt Institute, </a:t>
            </a:r>
            <a:r>
              <a:rPr lang="en-US" sz="3000" dirty="0" smtClean="0"/>
              <a:t>NY</a:t>
            </a:r>
          </a:p>
          <a:p>
            <a:r>
              <a:rPr lang="en-US" sz="3000" dirty="0" smtClean="0"/>
              <a:t>Professor </a:t>
            </a:r>
            <a:r>
              <a:rPr lang="en-US" sz="3000" dirty="0"/>
              <a:t>of photography at SAIC </a:t>
            </a:r>
            <a:r>
              <a:rPr lang="en-US" sz="3000" dirty="0" smtClean="0"/>
              <a:t>(School </a:t>
            </a:r>
            <a:r>
              <a:rPr lang="en-US" sz="3000" dirty="0"/>
              <a:t>of the Art Institute of Chicago)</a:t>
            </a:r>
          </a:p>
        </p:txBody>
      </p:sp>
      <p:pic>
        <p:nvPicPr>
          <p:cNvPr id="6146" name="Picture 2" descr="http://images.fnewsmagazine.com/2015/01/pentecost_pix_2195bw-804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270" y="1908412"/>
            <a:ext cx="3766542" cy="479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36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500" i="1" dirty="0"/>
              <a:t>Soil-erg </a:t>
            </a:r>
            <a:r>
              <a:rPr lang="en-US" sz="5500" dirty="0"/>
              <a:t>(2012)</a:t>
            </a:r>
          </a:p>
        </p:txBody>
      </p:sp>
      <p:sp>
        <p:nvSpPr>
          <p:cNvPr id="3" name="Content Placeholder 2"/>
          <p:cNvSpPr>
            <a:spLocks noGrp="1"/>
          </p:cNvSpPr>
          <p:nvPr>
            <p:ph idx="1"/>
          </p:nvPr>
        </p:nvSpPr>
        <p:spPr>
          <a:xfrm>
            <a:off x="1522413" y="1981200"/>
            <a:ext cx="10363199" cy="4648200"/>
          </a:xfrm>
        </p:spPr>
        <p:txBody>
          <a:bodyPr>
            <a:normAutofit fontScale="92500" lnSpcReduction="20000"/>
          </a:bodyPr>
          <a:lstStyle/>
          <a:p>
            <a:pPr marL="0" indent="0">
              <a:buNone/>
            </a:pPr>
            <a:r>
              <a:rPr lang="en-US" sz="4000" dirty="0" smtClean="0"/>
              <a:t>Four components:</a:t>
            </a:r>
          </a:p>
          <a:p>
            <a:r>
              <a:rPr lang="en-US" sz="4000" dirty="0" smtClean="0"/>
              <a:t>I. Sculptural Objects: </a:t>
            </a:r>
            <a:r>
              <a:rPr lang="en-US" sz="4000" dirty="0"/>
              <a:t>proposal of a new system of value based </a:t>
            </a:r>
            <a:r>
              <a:rPr lang="en-US" sz="4000" dirty="0" smtClean="0"/>
              <a:t>on living </a:t>
            </a:r>
            <a:r>
              <a:rPr lang="en-US" sz="4000" dirty="0"/>
              <a:t>soil</a:t>
            </a:r>
            <a:endParaRPr lang="en-US" sz="4000" dirty="0" smtClean="0"/>
          </a:p>
          <a:p>
            <a:r>
              <a:rPr lang="en-US" sz="4000" dirty="0" smtClean="0"/>
              <a:t>II. Drawings: oversize paper “currency” depicting historical figures, soil-food web creatures, and environmentalists</a:t>
            </a:r>
          </a:p>
          <a:p>
            <a:r>
              <a:rPr lang="en-US" sz="4000" dirty="0" smtClean="0"/>
              <a:t>III: Inside Installation: cabinet with composting bed and list of “land grabs”</a:t>
            </a:r>
          </a:p>
          <a:p>
            <a:r>
              <a:rPr lang="en-US" sz="4000" dirty="0" smtClean="0"/>
              <a:t>IV: Outside Installation: vertical growing systems</a:t>
            </a:r>
          </a:p>
          <a:p>
            <a:pPr marL="0" indent="0">
              <a:buNone/>
            </a:pPr>
            <a:endParaRPr lang="en-US" sz="4000" dirty="0"/>
          </a:p>
        </p:txBody>
      </p:sp>
    </p:spTree>
    <p:extLst>
      <p:ext uri="{BB962C8B-B14F-4D97-AF65-F5344CB8AC3E}">
        <p14:creationId xmlns:p14="http://schemas.microsoft.com/office/powerpoint/2010/main" val="40025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smtClean="0"/>
              <a:t>I. Sculptural Objects</a:t>
            </a:r>
            <a:endParaRPr lang="en-US" dirty="0"/>
          </a:p>
        </p:txBody>
      </p:sp>
    </p:spTree>
    <p:extLst>
      <p:ext uri="{BB962C8B-B14F-4D97-AF65-F5344CB8AC3E}">
        <p14:creationId xmlns:p14="http://schemas.microsoft.com/office/powerpoint/2010/main" val="46406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2412" y="152400"/>
            <a:ext cx="9906000" cy="6604000"/>
          </a:xfrm>
          <a:prstGeom prst="rect">
            <a:avLst/>
          </a:prstGeom>
        </p:spPr>
      </p:pic>
    </p:spTree>
    <p:extLst>
      <p:ext uri="{BB962C8B-B14F-4D97-AF65-F5344CB8AC3E}">
        <p14:creationId xmlns:p14="http://schemas.microsoft.com/office/powerpoint/2010/main" val="273440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smtClean="0"/>
              <a:t>II. Drawings</a:t>
            </a:r>
            <a:endParaRPr lang="en-US" dirty="0"/>
          </a:p>
        </p:txBody>
      </p:sp>
    </p:spTree>
    <p:extLst>
      <p:ext uri="{BB962C8B-B14F-4D97-AF65-F5344CB8AC3E}">
        <p14:creationId xmlns:p14="http://schemas.microsoft.com/office/powerpoint/2010/main" val="228731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ustainability.uiowa.edu/climatenarrative/wp-content/uploads/2014/10/sna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523" y="0"/>
            <a:ext cx="87160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3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OPEN" val="0"/>
</p:tagLst>
</file>

<file path=ppt/theme/theme1.xml><?xml version="1.0" encoding="utf-8"?>
<a:theme xmlns:a="http://schemas.openxmlformats.org/drawingml/2006/main" name="Currency Symbols 16x9">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9CF527E-FFB0-4DB9-A7A4-39065878ED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Currency symbols presentation (widescreen)</Template>
  <TotalTime>0</TotalTime>
  <Words>1517</Words>
  <Application>Microsoft Macintosh PowerPoint</Application>
  <PresentationFormat>Custom</PresentationFormat>
  <Paragraphs>89</Paragraphs>
  <Slides>23</Slides>
  <Notes>17</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Currency Symbols 16x9</vt:lpstr>
      <vt:lpstr>What are these?</vt:lpstr>
      <vt:lpstr>Soil-erg: A new form of currency?</vt:lpstr>
      <vt:lpstr>  Claire Pentecost, Soil-erg (2012)</vt:lpstr>
      <vt:lpstr>Claire Pentecost</vt:lpstr>
      <vt:lpstr>Soil-erg (2012)</vt:lpstr>
      <vt:lpstr>I. Sculptural Objects</vt:lpstr>
      <vt:lpstr>PowerPoint Presentation</vt:lpstr>
      <vt:lpstr>II. Drawings</vt:lpstr>
      <vt:lpstr>PowerPoint Presentation</vt:lpstr>
      <vt:lpstr>PowerPoint Presentation</vt:lpstr>
      <vt:lpstr>PowerPoint Presentation</vt:lpstr>
      <vt:lpstr>PowerPoint Presentation</vt:lpstr>
      <vt:lpstr>PowerPoint Presentation</vt:lpstr>
      <vt:lpstr>III. Inside Installation</vt:lpstr>
      <vt:lpstr>PowerPoint Presentation</vt:lpstr>
      <vt:lpstr>IV. Outside Installation</vt:lpstr>
      <vt:lpstr>PowerPoint Presentation</vt:lpstr>
      <vt:lpstr>PowerPoint Presentation</vt:lpstr>
      <vt:lpstr>Claire Pentecost: </vt:lpstr>
      <vt:lpstr>Proposal for a New American Agriculture (2012)</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2016-07-06T18:28:01Z</dcterms:created>
  <dcterms:modified xsi:type="dcterms:W3CDTF">2016-10-25T18:44:07Z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TC028952629991</vt:lpwstr>
  </property>
</Properties>
</file>