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5" r:id="rId3"/>
    <p:sldId id="257" r:id="rId4"/>
    <p:sldId id="260" r:id="rId5"/>
    <p:sldId id="309" r:id="rId6"/>
    <p:sldId id="259" r:id="rId7"/>
    <p:sldId id="298" r:id="rId8"/>
    <p:sldId id="258" r:id="rId9"/>
    <p:sldId id="272" r:id="rId10"/>
    <p:sldId id="284" r:id="rId11"/>
    <p:sldId id="299" r:id="rId12"/>
    <p:sldId id="288" r:id="rId13"/>
    <p:sldId id="300" r:id="rId14"/>
    <p:sldId id="273" r:id="rId15"/>
    <p:sldId id="274" r:id="rId16"/>
    <p:sldId id="308" r:id="rId17"/>
    <p:sldId id="310" r:id="rId18"/>
    <p:sldId id="281" r:id="rId19"/>
    <p:sldId id="30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30"/>
    <p:restoredTop sz="77202"/>
  </p:normalViewPr>
  <p:slideViewPr>
    <p:cSldViewPr snapToGrid="0">
      <p:cViewPr varScale="1">
        <p:scale>
          <a:sx n="66" d="100"/>
          <a:sy n="66" d="100"/>
        </p:scale>
        <p:origin x="1118" y="53"/>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3" d="100"/>
          <a:sy n="93" d="100"/>
        </p:scale>
        <p:origin x="364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08BD3-D13E-3F47-B495-AC114DBDD0E5}"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B4B78-DDDE-B443-8AAA-606BBBA5AD99}" type="slidenum">
              <a:rPr lang="en-US" smtClean="0"/>
              <a:t>‹#›</a:t>
            </a:fld>
            <a:endParaRPr lang="en-US"/>
          </a:p>
        </p:txBody>
      </p:sp>
    </p:spTree>
    <p:extLst>
      <p:ext uri="{BB962C8B-B14F-4D97-AF65-F5344CB8AC3E}">
        <p14:creationId xmlns:p14="http://schemas.microsoft.com/office/powerpoint/2010/main" val="131584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4</a:t>
            </a:fld>
            <a:endParaRPr lang="en-US"/>
          </a:p>
        </p:txBody>
      </p:sp>
    </p:spTree>
    <p:extLst>
      <p:ext uri="{BB962C8B-B14F-4D97-AF65-F5344CB8AC3E}">
        <p14:creationId xmlns:p14="http://schemas.microsoft.com/office/powerpoint/2010/main" val="185909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Prints were utilitarian-images derived are from media and popular sources</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…“The artist stitches together disparate images in an act of artistic alchemy by selecting from the quotidian and arranging an editorial of the familiar, though briefly obscured.” Mary Kate </a:t>
            </a:r>
            <a:r>
              <a:rPr lang="en-US" b="0" i="0" u="none" strike="noStrike" dirty="0" err="1">
                <a:solidFill>
                  <a:srgbClr val="343A40"/>
                </a:solidFill>
                <a:effectLst/>
                <a:latin typeface="Barlow" pitchFamily="2" charset="77"/>
              </a:rPr>
              <a:t>Anselmini</a:t>
            </a:r>
            <a:r>
              <a:rPr lang="en-US" b="0" i="0" u="none" strike="noStrike" dirty="0">
                <a:solidFill>
                  <a:srgbClr val="343A40"/>
                </a:solidFill>
                <a:effectLst/>
                <a:latin typeface="Barlow" pitchFamily="2" charset="77"/>
              </a:rPr>
              <a:t>, Stanford Arts Institute Summer Intern in Arts Administration, 2015-https://</a:t>
            </a:r>
            <a:r>
              <a:rPr lang="en-US" b="0" i="0" u="none" strike="noStrike" dirty="0" err="1">
                <a:solidFill>
                  <a:srgbClr val="343A40"/>
                </a:solidFill>
                <a:effectLst/>
                <a:latin typeface="Barlow" pitchFamily="2" charset="77"/>
              </a:rPr>
              <a:t>www.rauschenbergfoundation.org</a:t>
            </a:r>
            <a:r>
              <a:rPr lang="en-US" b="0" i="0" u="none" strike="noStrike" dirty="0">
                <a:solidFill>
                  <a:srgbClr val="343A40"/>
                </a:solidFill>
                <a:effectLst/>
                <a:latin typeface="Barlow" pitchFamily="2" charset="77"/>
              </a:rPr>
              <a:t>/art/lightboxes/transfer-drawings</a:t>
            </a:r>
          </a:p>
          <a:p>
            <a:pPr marL="171450" indent="-171450">
              <a:buFont typeface="Arial" panose="020B0604020202020204" pitchFamily="34" charset="0"/>
              <a:buChar char="•"/>
            </a:pPr>
            <a:endParaRPr lang="en-US" sz="1200" b="0" i="0" u="none" strike="noStrike" dirty="0">
              <a:solidFill>
                <a:srgbClr val="343A40"/>
              </a:solidFill>
              <a:effectLst/>
              <a:latin typeface="Barlow" pitchFamily="2" charset="77"/>
            </a:endParaRPr>
          </a:p>
          <a:p>
            <a:pPr marL="171450" indent="-171450">
              <a:buFont typeface="Arial" panose="020B0604020202020204" pitchFamily="34" charset="0"/>
              <a:buChar char="•"/>
            </a:pPr>
            <a:r>
              <a:rPr lang="en-US" sz="1200" b="0" i="0" u="none" strike="noStrike" dirty="0">
                <a:solidFill>
                  <a:srgbClr val="343A40"/>
                </a:solidFill>
                <a:effectLst/>
                <a:latin typeface="Barlow" pitchFamily="2" charset="77"/>
              </a:rPr>
              <a:t>Vocabulary:  What is Juxtaposition</a:t>
            </a:r>
            <a:endParaRPr lang="en-US" sz="1200" dirty="0"/>
          </a:p>
          <a:p>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14</a:t>
            </a:fld>
            <a:endParaRPr lang="en-US"/>
          </a:p>
        </p:txBody>
      </p:sp>
    </p:spTree>
    <p:extLst>
      <p:ext uri="{BB962C8B-B14F-4D97-AF65-F5344CB8AC3E}">
        <p14:creationId xmlns:p14="http://schemas.microsoft.com/office/powerpoint/2010/main" val="174196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of </a:t>
            </a:r>
            <a:r>
              <a:rPr lang="en-US" dirty="0" err="1"/>
              <a:t>Rauschenbergs</a:t>
            </a:r>
            <a:r>
              <a:rPr lang="en-US" dirty="0"/>
              <a:t> prints were invented, created and printed at </a:t>
            </a:r>
            <a:r>
              <a:rPr lang="en-US" dirty="0" err="1"/>
              <a:t>GraphicStudio</a:t>
            </a:r>
            <a:r>
              <a:rPr lang="en-US" dirty="0"/>
              <a:t>, then headed by Don </a:t>
            </a:r>
            <a:r>
              <a:rPr lang="en-US" dirty="0" err="1"/>
              <a:t>Saff</a:t>
            </a:r>
            <a:r>
              <a:rPr lang="en-US" dirty="0"/>
              <a:t>.  More about </a:t>
            </a:r>
            <a:r>
              <a:rPr lang="en-US" dirty="0" err="1"/>
              <a:t>Rauschenbergs</a:t>
            </a:r>
            <a:r>
              <a:rPr lang="en-US" dirty="0"/>
              <a:t> printworks can be found on the </a:t>
            </a:r>
            <a:r>
              <a:rPr lang="en-US" dirty="0" err="1"/>
              <a:t>GraphicStudio</a:t>
            </a:r>
            <a:r>
              <a:rPr lang="en-US" dirty="0"/>
              <a:t> website: http://</a:t>
            </a:r>
            <a:r>
              <a:rPr lang="en-US" dirty="0" err="1"/>
              <a:t>www.usfcam.usf.edu</a:t>
            </a:r>
            <a:r>
              <a:rPr lang="en-US" dirty="0"/>
              <a:t>/GS/artists/</a:t>
            </a:r>
            <a:r>
              <a:rPr lang="en-US" dirty="0" err="1"/>
              <a:t>rauschenberg_robert</a:t>
            </a:r>
            <a:r>
              <a:rPr lang="en-US" dirty="0"/>
              <a:t>/</a:t>
            </a:r>
            <a:r>
              <a:rPr lang="en-US" dirty="0" err="1"/>
              <a:t>rauschenberg.html</a:t>
            </a:r>
            <a:endParaRPr lang="en-US" dirty="0"/>
          </a:p>
          <a:p>
            <a:pPr marL="171450" indent="-171450">
              <a:buFont typeface="Arial" panose="020B0604020202020204" pitchFamily="34" charset="0"/>
              <a:buChar char="•"/>
            </a:pPr>
            <a:r>
              <a:rPr lang="en-US" dirty="0"/>
              <a:t>More about the vast bodies of </a:t>
            </a:r>
            <a:r>
              <a:rPr lang="en-US" dirty="0" err="1"/>
              <a:t>Rauschenbers</a:t>
            </a:r>
            <a:r>
              <a:rPr lang="en-US" dirty="0"/>
              <a:t> print work can be found on the Rauschenberg Foundation site: https://</a:t>
            </a:r>
            <a:r>
              <a:rPr lang="en-US" dirty="0" err="1"/>
              <a:t>www.rauschenbergfoundation.org</a:t>
            </a:r>
            <a:r>
              <a:rPr lang="en-US" dirty="0"/>
              <a:t>/art/art-context/autobiography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Terms: Collaboration, Print atelier</a:t>
            </a:r>
          </a:p>
        </p:txBody>
      </p:sp>
      <p:sp>
        <p:nvSpPr>
          <p:cNvPr id="4" name="Slide Number Placeholder 3"/>
          <p:cNvSpPr>
            <a:spLocks noGrp="1"/>
          </p:cNvSpPr>
          <p:nvPr>
            <p:ph type="sldNum" sz="quarter" idx="5"/>
          </p:nvPr>
        </p:nvSpPr>
        <p:spPr/>
        <p:txBody>
          <a:bodyPr/>
          <a:lstStyle/>
          <a:p>
            <a:fld id="{29CB4B78-DDDE-B443-8AAA-606BBBA5AD99}" type="slidenum">
              <a:rPr lang="en-US" smtClean="0"/>
              <a:t>15</a:t>
            </a:fld>
            <a:endParaRPr lang="en-US" dirty="0"/>
          </a:p>
        </p:txBody>
      </p:sp>
    </p:spTree>
    <p:extLst>
      <p:ext uri="{BB962C8B-B14F-4D97-AF65-F5344CB8AC3E}">
        <p14:creationId xmlns:p14="http://schemas.microsoft.com/office/powerpoint/2010/main" val="271182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Vocabulary: Concept, materials, juxtaposed.</a:t>
            </a:r>
          </a:p>
        </p:txBody>
      </p:sp>
      <p:sp>
        <p:nvSpPr>
          <p:cNvPr id="4" name="Slide Number Placeholder 3"/>
          <p:cNvSpPr>
            <a:spLocks noGrp="1"/>
          </p:cNvSpPr>
          <p:nvPr>
            <p:ph type="sldNum" sz="quarter" idx="5"/>
          </p:nvPr>
        </p:nvSpPr>
        <p:spPr/>
        <p:txBody>
          <a:bodyPr/>
          <a:lstStyle/>
          <a:p>
            <a:fld id="{29CB4B78-DDDE-B443-8AAA-606BBBA5AD99}" type="slidenum">
              <a:rPr lang="en-US" smtClean="0"/>
              <a:t>16</a:t>
            </a:fld>
            <a:endParaRPr lang="en-US"/>
          </a:p>
        </p:txBody>
      </p:sp>
    </p:spTree>
    <p:extLst>
      <p:ext uri="{BB962C8B-B14F-4D97-AF65-F5344CB8AC3E}">
        <p14:creationId xmlns:p14="http://schemas.microsoft.com/office/powerpoint/2010/main" val="3298258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Made in Tampa Clay Pieces 1</a:t>
            </a:r>
            <a:r>
              <a:rPr lang="en-US" dirty="0"/>
              <a:t>, 1972 clay with </a:t>
            </a:r>
            <a:r>
              <a:rPr lang="en-US" dirty="0" err="1"/>
              <a:t>screenprinted</a:t>
            </a:r>
            <a:r>
              <a:rPr lang="en-US" dirty="0"/>
              <a:t> lacquer decals and soil patina.  14 ½ x 15 ½ x ¾ in.</a:t>
            </a:r>
          </a:p>
        </p:txBody>
      </p:sp>
      <p:sp>
        <p:nvSpPr>
          <p:cNvPr id="4" name="Slide Number Placeholder 3"/>
          <p:cNvSpPr>
            <a:spLocks noGrp="1"/>
          </p:cNvSpPr>
          <p:nvPr>
            <p:ph type="sldNum" sz="quarter" idx="5"/>
          </p:nvPr>
        </p:nvSpPr>
        <p:spPr/>
        <p:txBody>
          <a:bodyPr/>
          <a:lstStyle/>
          <a:p>
            <a:fld id="{29CB4B78-DDDE-B443-8AAA-606BBBA5AD99}" type="slidenum">
              <a:rPr lang="en-US" smtClean="0"/>
              <a:t>17</a:t>
            </a:fld>
            <a:endParaRPr lang="en-US"/>
          </a:p>
        </p:txBody>
      </p:sp>
    </p:spTree>
    <p:extLst>
      <p:ext uri="{BB962C8B-B14F-4D97-AF65-F5344CB8AC3E}">
        <p14:creationId xmlns:p14="http://schemas.microsoft.com/office/powerpoint/2010/main" val="64270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1: Is appropriate for beginning and advanced projects</a:t>
            </a:r>
          </a:p>
        </p:txBody>
      </p:sp>
      <p:sp>
        <p:nvSpPr>
          <p:cNvPr id="4" name="Slide Number Placeholder 3"/>
          <p:cNvSpPr>
            <a:spLocks noGrp="1"/>
          </p:cNvSpPr>
          <p:nvPr>
            <p:ph type="sldNum" sz="quarter" idx="5"/>
          </p:nvPr>
        </p:nvSpPr>
        <p:spPr/>
        <p:txBody>
          <a:bodyPr/>
          <a:lstStyle/>
          <a:p>
            <a:fld id="{29CB4B78-DDDE-B443-8AAA-606BBBA5AD99}" type="slidenum">
              <a:rPr lang="en-US" smtClean="0"/>
              <a:t>18</a:t>
            </a:fld>
            <a:endParaRPr lang="en-US"/>
          </a:p>
        </p:txBody>
      </p:sp>
    </p:spTree>
    <p:extLst>
      <p:ext uri="{BB962C8B-B14F-4D97-AF65-F5344CB8AC3E}">
        <p14:creationId xmlns:p14="http://schemas.microsoft.com/office/powerpoint/2010/main" val="409674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5</a:t>
            </a:fld>
            <a:endParaRPr lang="en-US"/>
          </a:p>
        </p:txBody>
      </p:sp>
    </p:spTree>
    <p:extLst>
      <p:ext uri="{BB962C8B-B14F-4D97-AF65-F5344CB8AC3E}">
        <p14:creationId xmlns:p14="http://schemas.microsoft.com/office/powerpoint/2010/main" val="313844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43A40"/>
                </a:solidFill>
                <a:effectLst/>
                <a:latin typeface="Barlow" pitchFamily="2" charset="77"/>
              </a:rPr>
              <a:t>Artworks considered among the first Combines, including </a:t>
            </a:r>
            <a:r>
              <a:rPr lang="en-US" b="0" i="1" u="none" strike="noStrike" dirty="0">
                <a:solidFill>
                  <a:srgbClr val="343A40"/>
                </a:solidFill>
                <a:effectLst/>
                <a:latin typeface="Barlow" pitchFamily="2" charset="77"/>
              </a:rPr>
              <a:t>Untitled </a:t>
            </a:r>
            <a:r>
              <a:rPr lang="en-US" b="0" i="0" u="none" strike="noStrike" dirty="0">
                <a:solidFill>
                  <a:srgbClr val="343A40"/>
                </a:solidFill>
                <a:effectLst/>
                <a:latin typeface="Barlow" pitchFamily="2" charset="77"/>
              </a:rPr>
              <a:t>(54.021), </a:t>
            </a:r>
            <a:r>
              <a:rPr lang="en-US" b="0" i="1" u="none" strike="noStrike" dirty="0">
                <a:solidFill>
                  <a:srgbClr val="343A40"/>
                </a:solidFill>
                <a:effectLst/>
                <a:latin typeface="Barlow" pitchFamily="2" charset="77"/>
              </a:rPr>
              <a:t>Collection </a:t>
            </a:r>
            <a:r>
              <a:rPr lang="en-US" b="0" i="0" u="none" strike="noStrike" dirty="0">
                <a:solidFill>
                  <a:srgbClr val="343A40"/>
                </a:solidFill>
                <a:effectLst/>
                <a:latin typeface="Barlow" pitchFamily="2" charset="77"/>
              </a:rPr>
              <a:t>(54.001), and </a:t>
            </a:r>
            <a:r>
              <a:rPr lang="en-US" b="0" i="1" u="none" strike="noStrike" dirty="0">
                <a:solidFill>
                  <a:srgbClr val="343A40"/>
                </a:solidFill>
                <a:effectLst/>
                <a:latin typeface="Barlow" pitchFamily="2" charset="77"/>
              </a:rPr>
              <a:t>Charlene </a:t>
            </a:r>
            <a:r>
              <a:rPr lang="en-US" b="0" i="0" u="none" strike="noStrike" dirty="0">
                <a:solidFill>
                  <a:srgbClr val="343A40"/>
                </a:solidFill>
                <a:effectLst/>
                <a:latin typeface="Barlow" pitchFamily="2" charset="77"/>
              </a:rPr>
              <a:t>(54.009), date to summer 1954 and are still largely red in color. As the term “combine” implies, distinctions between painting and sculpture have all but disappeared in this series. </a:t>
            </a:r>
          </a:p>
          <a:p>
            <a:endParaRPr lang="en-US" b="0" i="0" u="none" strike="noStrike" dirty="0">
              <a:solidFill>
                <a:srgbClr val="343A40"/>
              </a:solidFill>
              <a:effectLst/>
              <a:latin typeface="Barlow" pitchFamily="2" charset="77"/>
            </a:endParaRPr>
          </a:p>
          <a:p>
            <a:r>
              <a:rPr lang="en-US" b="0" i="0" u="none" strike="noStrike" dirty="0">
                <a:solidFill>
                  <a:srgbClr val="343A40"/>
                </a:solidFill>
                <a:effectLst/>
                <a:latin typeface="Barlow" pitchFamily="2" charset="77"/>
              </a:rPr>
              <a:t>When the </a:t>
            </a:r>
            <a:r>
              <a:rPr lang="en-US" b="0" i="1" u="none" strike="noStrike" dirty="0">
                <a:solidFill>
                  <a:srgbClr val="343A40"/>
                </a:solidFill>
                <a:effectLst/>
                <a:latin typeface="Barlow" pitchFamily="2" charset="77"/>
              </a:rPr>
              <a:t>Red Paintings</a:t>
            </a:r>
            <a:r>
              <a:rPr lang="en-US" b="0" i="0" u="none" strike="noStrike" dirty="0">
                <a:solidFill>
                  <a:srgbClr val="343A40"/>
                </a:solidFill>
                <a:effectLst/>
                <a:latin typeface="Barlow" pitchFamily="2" charset="77"/>
              </a:rPr>
              <a:t> and </a:t>
            </a:r>
            <a:r>
              <a:rPr lang="en-US" b="0" i="1" u="none" strike="noStrike" dirty="0">
                <a:solidFill>
                  <a:srgbClr val="343A40"/>
                </a:solidFill>
                <a:effectLst/>
                <a:latin typeface="Barlow" pitchFamily="2" charset="77"/>
              </a:rPr>
              <a:t>Combines</a:t>
            </a:r>
            <a:r>
              <a:rPr lang="en-US" b="0" i="0" u="none" strike="noStrike" dirty="0">
                <a:solidFill>
                  <a:srgbClr val="343A40"/>
                </a:solidFill>
                <a:effectLst/>
                <a:latin typeface="Barlow" pitchFamily="2" charset="77"/>
              </a:rPr>
              <a:t> were first exhibited in December 1954 at the Egan Gallery, New York, where many of the Abstract Expressionist artists were represented, the critical reception was largely negative.</a:t>
            </a:r>
          </a:p>
          <a:p>
            <a:endParaRPr lang="en-US" b="0" i="0" u="none" strike="noStrike" dirty="0">
              <a:solidFill>
                <a:srgbClr val="343A40"/>
              </a:solidFill>
              <a:effectLst/>
              <a:latin typeface="Barlow" pitchFamily="2" charset="77"/>
            </a:endParaRPr>
          </a:p>
          <a:p>
            <a:r>
              <a:rPr lang="en-US" b="0" i="0" u="none" strike="noStrike" dirty="0">
                <a:solidFill>
                  <a:srgbClr val="343A40"/>
                </a:solidFill>
                <a:effectLst/>
                <a:latin typeface="Barlow" pitchFamily="2" charset="77"/>
              </a:rPr>
              <a:t>It was art critic Frank O’Hara, writing for </a:t>
            </a:r>
            <a:r>
              <a:rPr lang="en-US" b="0" i="1" u="none" strike="noStrike" dirty="0" err="1">
                <a:solidFill>
                  <a:srgbClr val="343A40"/>
                </a:solidFill>
                <a:effectLst/>
                <a:latin typeface="Barlow" pitchFamily="2" charset="77"/>
              </a:rPr>
              <a:t>Artnews</a:t>
            </a:r>
            <a:r>
              <a:rPr lang="en-US" b="0" i="0" u="none" strike="noStrike" dirty="0">
                <a:solidFill>
                  <a:srgbClr val="343A40"/>
                </a:solidFill>
                <a:effectLst/>
                <a:latin typeface="Barlow" pitchFamily="2" charset="77"/>
              </a:rPr>
              <a:t>, who recognized “a big talent at play”; realizing a significant departure from the earlier generation of painters, O’Hara described Rauschenberg as the enfant terrible of the New York School.</a:t>
            </a:r>
          </a:p>
          <a:p>
            <a:endParaRPr lang="en-US" b="0" i="0" u="none" strike="noStrike" dirty="0">
              <a:solidFill>
                <a:srgbClr val="343A40"/>
              </a:solidFill>
              <a:effectLst/>
              <a:latin typeface="Barlow" pitchFamily="2" charset="77"/>
            </a:endParaRPr>
          </a:p>
          <a:p>
            <a:r>
              <a:rPr lang="en-US" dirty="0"/>
              <a:t>https://</a:t>
            </a:r>
            <a:r>
              <a:rPr lang="en-US" dirty="0" err="1"/>
              <a:t>www.rauschenbergfoundation.org</a:t>
            </a:r>
            <a:r>
              <a:rPr lang="en-US" dirty="0"/>
              <a:t>/art/lightboxes/red-paintings-combines</a:t>
            </a:r>
          </a:p>
        </p:txBody>
      </p:sp>
      <p:sp>
        <p:nvSpPr>
          <p:cNvPr id="4" name="Slide Number Placeholder 3"/>
          <p:cNvSpPr>
            <a:spLocks noGrp="1"/>
          </p:cNvSpPr>
          <p:nvPr>
            <p:ph type="sldNum" sz="quarter" idx="5"/>
          </p:nvPr>
        </p:nvSpPr>
        <p:spPr/>
        <p:txBody>
          <a:bodyPr/>
          <a:lstStyle/>
          <a:p>
            <a:fld id="{29CB4B78-DDDE-B443-8AAA-606BBBA5AD99}" type="slidenum">
              <a:rPr lang="en-US" smtClean="0"/>
              <a:t>6</a:t>
            </a:fld>
            <a:endParaRPr lang="en-US"/>
          </a:p>
        </p:txBody>
      </p:sp>
    </p:spTree>
    <p:extLst>
      <p:ext uri="{BB962C8B-B14F-4D97-AF65-F5344CB8AC3E}">
        <p14:creationId xmlns:p14="http://schemas.microsoft.com/office/powerpoint/2010/main" val="373863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strike="noStrike" dirty="0">
                <a:solidFill>
                  <a:srgbClr val="343A40"/>
                </a:solidFill>
                <a:effectLst/>
                <a:latin typeface="Barlow" pitchFamily="2" charset="77"/>
              </a:rPr>
              <a:t>Monogram</a:t>
            </a:r>
            <a:r>
              <a:rPr lang="en-US" b="0" i="0" u="none" strike="noStrike" dirty="0">
                <a:solidFill>
                  <a:srgbClr val="343A40"/>
                </a:solidFill>
                <a:effectLst/>
                <a:latin typeface="Barlow" pitchFamily="2" charset="77"/>
              </a:rPr>
              <a:t> (1955–59) belongs to the series of Combines that Rauschenberg made between 1954 and 1964.</a:t>
            </a:r>
          </a:p>
          <a:p>
            <a:endParaRPr lang="en-US" b="0" i="0" u="none" strike="noStrike" dirty="0">
              <a:solidFill>
                <a:srgbClr val="343A40"/>
              </a:solidFill>
              <a:effectLst/>
              <a:latin typeface="Barlow" pitchFamily="2" charset="77"/>
            </a:endParaRPr>
          </a:p>
          <a:p>
            <a:r>
              <a:rPr lang="en-US" b="0" i="0" u="none" strike="noStrike" dirty="0">
                <a:solidFill>
                  <a:srgbClr val="343A40"/>
                </a:solidFill>
                <a:effectLst/>
                <a:latin typeface="Barlow" pitchFamily="2" charset="77"/>
              </a:rPr>
              <a:t>The title is derived from the union of the goat and tire, which reminded Rauschenberg of the interweaving letters in a monogram. </a:t>
            </a:r>
          </a:p>
          <a:p>
            <a:endParaRPr lang="en-US" b="0" i="0" u="none" strike="noStrike" dirty="0">
              <a:solidFill>
                <a:srgbClr val="343A40"/>
              </a:solidFill>
              <a:effectLst/>
              <a:latin typeface="Barlow" pitchFamily="2" charset="77"/>
            </a:endParaRPr>
          </a:p>
          <a:p>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7</a:t>
            </a:fld>
            <a:endParaRPr lang="en-US"/>
          </a:p>
        </p:txBody>
      </p:sp>
    </p:spTree>
    <p:extLst>
      <p:ext uri="{BB962C8B-B14F-4D97-AF65-F5344CB8AC3E}">
        <p14:creationId xmlns:p14="http://schemas.microsoft.com/office/powerpoint/2010/main" val="422580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43A40"/>
                </a:solidFill>
                <a:effectLst/>
                <a:latin typeface="Barlow" pitchFamily="2" charset="77"/>
              </a:rPr>
              <a:t>The </a:t>
            </a:r>
            <a:r>
              <a:rPr lang="en-US" b="0" i="1" u="none" strike="noStrike" dirty="0">
                <a:solidFill>
                  <a:srgbClr val="343A40"/>
                </a:solidFill>
                <a:effectLst/>
                <a:latin typeface="Barlow" pitchFamily="2" charset="77"/>
              </a:rPr>
              <a:t>Cardboards</a:t>
            </a:r>
            <a:r>
              <a:rPr lang="en-US" b="0" i="0" u="none" strike="noStrike" dirty="0">
                <a:solidFill>
                  <a:srgbClr val="343A40"/>
                </a:solidFill>
                <a:effectLst/>
                <a:latin typeface="Barlow" pitchFamily="2" charset="77"/>
              </a:rPr>
              <a:t> (1971–72) and the </a:t>
            </a:r>
            <a:r>
              <a:rPr lang="en-US" b="0" i="1" u="none" strike="noStrike" dirty="0">
                <a:solidFill>
                  <a:srgbClr val="343A40"/>
                </a:solidFill>
                <a:effectLst/>
                <a:latin typeface="Barlow" pitchFamily="2" charset="77"/>
              </a:rPr>
              <a:t>Venetians</a:t>
            </a:r>
            <a:r>
              <a:rPr lang="en-US" b="0" i="0" u="none" strike="noStrike" dirty="0">
                <a:solidFill>
                  <a:srgbClr val="343A40"/>
                </a:solidFill>
                <a:effectLst/>
                <a:latin typeface="Barlow" pitchFamily="2" charset="77"/>
              </a:rPr>
              <a:t> (1972–73) reveal his fascination with the inherent color, texture, and history of found materials. </a:t>
            </a:r>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8</a:t>
            </a:fld>
            <a:endParaRPr lang="en-US"/>
          </a:p>
        </p:txBody>
      </p:sp>
    </p:spTree>
    <p:extLst>
      <p:ext uri="{BB962C8B-B14F-4D97-AF65-F5344CB8AC3E}">
        <p14:creationId xmlns:p14="http://schemas.microsoft.com/office/powerpoint/2010/main" val="706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Vocabulary: What is Printmaking?  Define</a:t>
            </a:r>
          </a:p>
        </p:txBody>
      </p:sp>
      <p:sp>
        <p:nvSpPr>
          <p:cNvPr id="4" name="Slide Number Placeholder 3"/>
          <p:cNvSpPr>
            <a:spLocks noGrp="1"/>
          </p:cNvSpPr>
          <p:nvPr>
            <p:ph type="sldNum" sz="quarter" idx="5"/>
          </p:nvPr>
        </p:nvSpPr>
        <p:spPr/>
        <p:txBody>
          <a:bodyPr/>
          <a:lstStyle/>
          <a:p>
            <a:fld id="{29CB4B78-DDDE-B443-8AAA-606BBBA5AD99}" type="slidenum">
              <a:rPr lang="en-US" smtClean="0"/>
              <a:t>9</a:t>
            </a:fld>
            <a:endParaRPr lang="en-US"/>
          </a:p>
        </p:txBody>
      </p:sp>
    </p:spTree>
    <p:extLst>
      <p:ext uri="{BB962C8B-B14F-4D97-AF65-F5344CB8AC3E}">
        <p14:creationId xmlns:p14="http://schemas.microsoft.com/office/powerpoint/2010/main" val="121752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43A40"/>
                </a:solidFill>
                <a:effectLst/>
                <a:latin typeface="Barlow" pitchFamily="2" charset="77"/>
              </a:rPr>
              <a:t>Rauschenberg began a dedicated exploration of his solvent transfer process in 1958 when he applied familiar motifs from his three-dimensional Combines (1954–64) to two-dimensional surfaces. </a:t>
            </a:r>
          </a:p>
          <a:p>
            <a:r>
              <a:rPr lang="en-US" b="0" i="0" u="none" strike="noStrike" dirty="0">
                <a:solidFill>
                  <a:srgbClr val="343A40"/>
                </a:solidFill>
                <a:effectLst/>
                <a:latin typeface="Barlow" pitchFamily="2" charset="77"/>
              </a:rPr>
              <a:t>Vocabulary words: What is a Transfer Print?  What is a Monotype?</a:t>
            </a:r>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10</a:t>
            </a:fld>
            <a:endParaRPr lang="en-US"/>
          </a:p>
        </p:txBody>
      </p:sp>
    </p:spTree>
    <p:extLst>
      <p:ext uri="{BB962C8B-B14F-4D97-AF65-F5344CB8AC3E}">
        <p14:creationId xmlns:p14="http://schemas.microsoft.com/office/powerpoint/2010/main" val="160294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rgbClr val="343A40"/>
                </a:solidFill>
                <a:effectLst/>
                <a:latin typeface="Barlow" pitchFamily="2" charset="77"/>
              </a:rPr>
              <a:t>A tension exists between the subject of the photographic source images and the mode of transmission in Rauschenberg’s solvent transfer </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John Cage once remarked, “it seems like many television sets working simultaneously all tuned differently.”</a:t>
            </a:r>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11</a:t>
            </a:fld>
            <a:endParaRPr lang="en-US"/>
          </a:p>
        </p:txBody>
      </p:sp>
    </p:spTree>
    <p:extLst>
      <p:ext uri="{BB962C8B-B14F-4D97-AF65-F5344CB8AC3E}">
        <p14:creationId xmlns:p14="http://schemas.microsoft.com/office/powerpoint/2010/main" val="4074781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43A40"/>
                </a:solidFill>
                <a:effectLst/>
                <a:latin typeface="Barlow" pitchFamily="2" charset="77"/>
              </a:rPr>
              <a:t>In Rauschenberg’s transfer drawings (1952, 1958–68), the artist recycles an American collective memory into alternative narratives that are disengaged from a linear history.</a:t>
            </a:r>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12</a:t>
            </a:fld>
            <a:endParaRPr lang="en-US"/>
          </a:p>
        </p:txBody>
      </p:sp>
    </p:spTree>
    <p:extLst>
      <p:ext uri="{BB962C8B-B14F-4D97-AF65-F5344CB8AC3E}">
        <p14:creationId xmlns:p14="http://schemas.microsoft.com/office/powerpoint/2010/main" val="158403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6DEE-ED26-8609-399D-E121072C8C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F282EE-34FB-FAEB-4965-D25138351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EA846-5C6F-FCAE-DA73-982D2432EE3C}"/>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B1DF18A2-EEFF-F21A-DD31-F1A5BA15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918D7-B7C4-4AA1-EF89-76E60A2C1830}"/>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308259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0191-C970-7704-AC91-614B6FCE0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830C1F-B786-8683-7D4B-D3DE25A95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2CF36-75B6-E5EC-8317-18FEB3670692}"/>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841E6187-8F9B-9F7E-94DC-1E629219A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439B0-57B0-9E6F-A731-FAD034AC8A29}"/>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205970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1865CC-DC73-5149-AF37-5EC980FDA0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278317-CDF5-10E2-25A5-D2C8189F87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E44F7-54F0-3DA4-918A-34FC7868331C}"/>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F8B76F1A-1812-C7F5-B928-15E20DC02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4204F-5992-5452-C177-ECF5EC6C7F02}"/>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260078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3592-CA0E-4958-B884-A6BA6905CD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F44D8-26D0-D2D5-42E4-37C3C8A97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EFEF0-3FA9-9CD4-A72B-1ADC3064825B}"/>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A27ED19B-45B0-4B21-CD80-30EB514C5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E8C30-2976-20C8-1B91-F77DAF533181}"/>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218961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9C42-62D6-A45B-D776-86F57D3B1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6962AA-18F1-9728-2B35-089A2955E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FFCAC-23B7-7C0E-5A98-5BE90C855A51}"/>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F3512782-0906-945E-1C44-4F74C6494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B1A7F-4026-B13E-A26F-43CA071D4E2B}"/>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29351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43A3-F088-7A15-4794-F738DC17C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77CFB-646D-B4BA-4291-2C4A43A69E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F86E3-670A-E5F1-9F0C-90630329B7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B90104-F501-FFCE-E75F-9B2AE765951B}"/>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6" name="Footer Placeholder 5">
            <a:extLst>
              <a:ext uri="{FF2B5EF4-FFF2-40B4-BE49-F238E27FC236}">
                <a16:creationId xmlns:a16="http://schemas.microsoft.com/office/drawing/2014/main" id="{BC479BE9-39B6-E1FC-D06F-BE4F20E7D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B6A7B6-5D85-189B-BD4E-4BDFBF5766C2}"/>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366793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52DF-C298-8788-2685-5CAE5E7FD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6D499B-77D6-8CD6-AC8D-9F37D74E2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CC319-81F9-96F1-4FF8-E2F7F1EA8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D20BB0-76B8-12D6-44DC-DC250E40F8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6852D8-E622-708C-BCD4-CCFC804DDA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717BAF-A2E0-1BF2-4015-FC4F9B495A52}"/>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8" name="Footer Placeholder 7">
            <a:extLst>
              <a:ext uri="{FF2B5EF4-FFF2-40B4-BE49-F238E27FC236}">
                <a16:creationId xmlns:a16="http://schemas.microsoft.com/office/drawing/2014/main" id="{5D289A47-F2F8-88ED-78FE-DCE0016B28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996336-1F91-6DB6-9C94-25B7C064BBD0}"/>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44526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09B6-E1E6-8D8C-126A-5AF2538081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1AF813-BC51-36BC-F37A-5D0D35B400C7}"/>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4" name="Footer Placeholder 3">
            <a:extLst>
              <a:ext uri="{FF2B5EF4-FFF2-40B4-BE49-F238E27FC236}">
                <a16:creationId xmlns:a16="http://schemas.microsoft.com/office/drawing/2014/main" id="{775D9115-9283-EBF6-E75C-40E44D78B6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13D798-3C1A-3925-2FEF-3300D1D4D564}"/>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395909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3D8017-107C-CA10-609D-22224D897467}"/>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3" name="Footer Placeholder 2">
            <a:extLst>
              <a:ext uri="{FF2B5EF4-FFF2-40B4-BE49-F238E27FC236}">
                <a16:creationId xmlns:a16="http://schemas.microsoft.com/office/drawing/2014/main" id="{D2006909-B961-E826-FE12-46B0CF571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F2C131-A156-FE03-11B9-926BB0C4C723}"/>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70438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EE0F-210C-6F92-9AE6-3D52B2AF6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932A2C-B60E-FF66-DA68-1FBAB61A1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05A71A-8220-3F40-7191-8C584A5A5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CCBD3-B06A-DD64-EB2B-682F9DE7EB47}"/>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6" name="Footer Placeholder 5">
            <a:extLst>
              <a:ext uri="{FF2B5EF4-FFF2-40B4-BE49-F238E27FC236}">
                <a16:creationId xmlns:a16="http://schemas.microsoft.com/office/drawing/2014/main" id="{098C4539-6E08-49F2-B6C0-A35A24BC9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4A923-B431-C598-20AA-02C8124EA107}"/>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2044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8DB4-CA5C-40FC-F56D-CDE7BF49C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9AA1C-3F40-A458-A675-88AF49881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3182BC-E799-C394-FB32-22C70C4FE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E18A-3B64-CBBC-B061-D95239AE6065}"/>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6" name="Footer Placeholder 5">
            <a:extLst>
              <a:ext uri="{FF2B5EF4-FFF2-40B4-BE49-F238E27FC236}">
                <a16:creationId xmlns:a16="http://schemas.microsoft.com/office/drawing/2014/main" id="{D6825E77-8705-32A2-F8B0-67254599F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D4410-2EB6-2F70-CD16-021F9500C512}"/>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126430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14148-BA28-469B-4062-BAA01A84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6BF33A-958F-8101-7B2D-24C747445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C03B8-8249-3A41-6347-B394EB0C4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1E2C5C2B-B9C9-144C-CD24-9377B0629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0C6127-CA98-648C-94D3-B80AD5125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470D2-3FF3-504D-B3E0-C4D1875D9346}" type="slidenum">
              <a:rPr lang="en-US" smtClean="0"/>
              <a:t>‹#›</a:t>
            </a:fld>
            <a:endParaRPr lang="en-US"/>
          </a:p>
        </p:txBody>
      </p:sp>
    </p:spTree>
    <p:extLst>
      <p:ext uri="{BB962C8B-B14F-4D97-AF65-F5344CB8AC3E}">
        <p14:creationId xmlns:p14="http://schemas.microsoft.com/office/powerpoint/2010/main" val="395555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raphicstudio.usf.edu/GS/artists/rauschenberg_robert/images/Rauschenberg-Crops-Peanuts.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graphicstudio.usf.edu/GS/artists/rauschenberg_robert/images/Rauschenberg-Crops-Peanuts.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mscXiGUqrtE?start=219&amp;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auschenbergfoundation.org/art/artwork/untitled-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rauschenbergfoundation.org/sites/default/files/2023-12/71.010_00.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graphicstudio.usf.edu/GS/artists/rauschenberg_robert/images/Rauschenberg-Sheephead(Airport-Serie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ED8D-FE6A-86B0-27F5-AC10D4517EF5}"/>
              </a:ext>
            </a:extLst>
          </p:cNvPr>
          <p:cNvSpPr>
            <a:spLocks noGrp="1"/>
          </p:cNvSpPr>
          <p:nvPr>
            <p:ph type="ctrTitle"/>
          </p:nvPr>
        </p:nvSpPr>
        <p:spPr>
          <a:xfrm>
            <a:off x="1610497" y="902044"/>
            <a:ext cx="9144000" cy="1372244"/>
          </a:xfrm>
        </p:spPr>
        <p:txBody>
          <a:bodyPr/>
          <a:lstStyle/>
          <a:p>
            <a:r>
              <a:rPr lang="en-US" b="1" dirty="0"/>
              <a:t>Robert Rauschenberg </a:t>
            </a:r>
          </a:p>
        </p:txBody>
      </p:sp>
      <p:sp>
        <p:nvSpPr>
          <p:cNvPr id="3" name="Subtitle 2">
            <a:extLst>
              <a:ext uri="{FF2B5EF4-FFF2-40B4-BE49-F238E27FC236}">
                <a16:creationId xmlns:a16="http://schemas.microsoft.com/office/drawing/2014/main" id="{F612FCBE-B1EC-73E0-392F-DCA6700C4549}"/>
              </a:ext>
            </a:extLst>
          </p:cNvPr>
          <p:cNvSpPr>
            <a:spLocks noGrp="1"/>
          </p:cNvSpPr>
          <p:nvPr>
            <p:ph type="subTitle" idx="1"/>
          </p:nvPr>
        </p:nvSpPr>
        <p:spPr>
          <a:xfrm>
            <a:off x="1610497" y="2348028"/>
            <a:ext cx="9144000" cy="1655762"/>
          </a:xfrm>
        </p:spPr>
        <p:txBody>
          <a:bodyPr>
            <a:normAutofit fontScale="92500"/>
          </a:bodyPr>
          <a:lstStyle/>
          <a:p>
            <a:r>
              <a:rPr lang="en-US" sz="2800" spc="300" dirty="0">
                <a:latin typeface="Times" pitchFamily="2" charset="0"/>
              </a:rPr>
              <a:t>(OFFSET: </a:t>
            </a:r>
            <a:r>
              <a:rPr lang="en-US" sz="2800" spc="200" dirty="0">
                <a:latin typeface="+mj-lt"/>
              </a:rPr>
              <a:t>Robert Rauschenberg at USF </a:t>
            </a:r>
            <a:r>
              <a:rPr lang="en-US" sz="2800" spc="200" dirty="0" err="1">
                <a:latin typeface="+mj-lt"/>
              </a:rPr>
              <a:t>Graphicstudio</a:t>
            </a:r>
            <a:r>
              <a:rPr lang="en-US" sz="2800" spc="200" dirty="0">
                <a:latin typeface="+mj-lt"/>
              </a:rPr>
              <a:t>)</a:t>
            </a:r>
          </a:p>
          <a:p>
            <a:endParaRPr lang="en-US" sz="2800" spc="300" dirty="0">
              <a:latin typeface="Times" pitchFamily="2" charset="0"/>
            </a:endParaRPr>
          </a:p>
          <a:p>
            <a:r>
              <a:rPr lang="en-US" sz="2800" dirty="0"/>
              <a:t>Art, Democracy, and Diplomacy</a:t>
            </a:r>
            <a:endParaRPr lang="en-US" sz="2800" spc="300" dirty="0">
              <a:latin typeface="Times" pitchFamily="2" charset="0"/>
            </a:endParaRPr>
          </a:p>
        </p:txBody>
      </p:sp>
      <p:pic>
        <p:nvPicPr>
          <p:cNvPr id="6" name="Picture 5" descr="A blurry image of a building&#10;&#10;Description automatically generated">
            <a:extLst>
              <a:ext uri="{FF2B5EF4-FFF2-40B4-BE49-F238E27FC236}">
                <a16:creationId xmlns:a16="http://schemas.microsoft.com/office/drawing/2014/main" id="{92038F86-F866-21BD-B234-645189E5A0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81" y="4474126"/>
            <a:ext cx="12028437" cy="1655761"/>
          </a:xfrm>
          <a:prstGeom prst="rect">
            <a:avLst/>
          </a:prstGeom>
        </p:spPr>
      </p:pic>
    </p:spTree>
    <p:extLst>
      <p:ext uri="{BB962C8B-B14F-4D97-AF65-F5344CB8AC3E}">
        <p14:creationId xmlns:p14="http://schemas.microsoft.com/office/powerpoint/2010/main" val="107826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6F541-E030-0F40-6119-EA550960CC9A}"/>
              </a:ext>
            </a:extLst>
          </p:cNvPr>
          <p:cNvSpPr txBox="1"/>
          <p:nvPr/>
        </p:nvSpPr>
        <p:spPr>
          <a:xfrm>
            <a:off x="43644" y="1384177"/>
            <a:ext cx="4345486" cy="5647700"/>
          </a:xfrm>
          <a:prstGeom prst="rect">
            <a:avLst/>
          </a:prstGeom>
          <a:noFill/>
        </p:spPr>
        <p:txBody>
          <a:bodyPr wrap="square" rtlCol="0">
            <a:spAutoFit/>
          </a:bodyPr>
          <a:lstStyle/>
          <a:p>
            <a:pPr marL="285750" indent="-285750">
              <a:lnSpc>
                <a:spcPts val="2600"/>
              </a:lnSpc>
              <a:buFont typeface="Arial" panose="020B0604020202020204" pitchFamily="34" charset="0"/>
              <a:buChar char="•"/>
            </a:pPr>
            <a:r>
              <a:rPr lang="en-US" sz="2000" b="1" dirty="0"/>
              <a:t>Transfer Prints </a:t>
            </a:r>
            <a:r>
              <a:rPr lang="en-US" sz="2000" dirty="0"/>
              <a:t>are a type of </a:t>
            </a:r>
            <a:r>
              <a:rPr lang="en-US" sz="2000" b="1" dirty="0"/>
              <a:t>monotype </a:t>
            </a:r>
          </a:p>
          <a:p>
            <a:pPr marL="285750" indent="-285750">
              <a:lnSpc>
                <a:spcPts val="2600"/>
              </a:lnSpc>
              <a:buFont typeface="Arial" panose="020B0604020202020204" pitchFamily="34" charset="0"/>
              <a:buChar char="•"/>
            </a:pPr>
            <a:endParaRPr lang="en-US" sz="2000" b="1" dirty="0"/>
          </a:p>
          <a:p>
            <a:pPr marL="285750" indent="-285750">
              <a:lnSpc>
                <a:spcPts val="2600"/>
              </a:lnSpc>
              <a:buFont typeface="Arial" panose="020B0604020202020204" pitchFamily="34" charset="0"/>
              <a:buChar char="•"/>
            </a:pPr>
            <a:r>
              <a:rPr lang="en-US" sz="2000" dirty="0"/>
              <a:t>Monotype printing produces a unique print (1 image)</a:t>
            </a:r>
          </a:p>
          <a:p>
            <a:pPr>
              <a:lnSpc>
                <a:spcPts val="2600"/>
              </a:lnSpc>
            </a:pPr>
            <a:endParaRPr lang="en-US" sz="2000" dirty="0"/>
          </a:p>
          <a:p>
            <a:pPr marL="285750" indent="-285750">
              <a:lnSpc>
                <a:spcPts val="2600"/>
              </a:lnSpc>
              <a:buFont typeface="Arial" panose="020B0604020202020204" pitchFamily="34" charset="0"/>
              <a:buChar char="•"/>
            </a:pPr>
            <a:r>
              <a:rPr lang="en-US" sz="2000" b="1" dirty="0"/>
              <a:t>Transfer Prints “</a:t>
            </a:r>
            <a:r>
              <a:rPr lang="en-US" sz="2000" dirty="0"/>
              <a:t>transfer” an image (or text) from one surface to another</a:t>
            </a:r>
          </a:p>
          <a:p>
            <a:pPr marL="285750" indent="-285750">
              <a:lnSpc>
                <a:spcPts val="2600"/>
              </a:lnSpc>
              <a:buFont typeface="Arial" panose="020B0604020202020204" pitchFamily="34" charset="0"/>
              <a:buChar char="•"/>
            </a:pPr>
            <a:endParaRPr lang="en-US" sz="2000" dirty="0"/>
          </a:p>
          <a:p>
            <a:pPr marL="285750" indent="-285750">
              <a:lnSpc>
                <a:spcPts val="2600"/>
              </a:lnSpc>
              <a:buFont typeface="Arial" panose="020B0604020202020204" pitchFamily="34" charset="0"/>
              <a:buChar char="•"/>
            </a:pPr>
            <a:r>
              <a:rPr lang="en-US" sz="2000" b="0" i="0" u="none" strike="noStrike" dirty="0">
                <a:effectLst/>
              </a:rPr>
              <a:t>In Rauschenberg’s early transfer drawings (1952–68), the artist recycles an American collective memory into alternative narratives that are disengaged from a linear history.</a:t>
            </a:r>
          </a:p>
          <a:p>
            <a:endParaRPr lang="en-US" sz="1800" dirty="0"/>
          </a:p>
          <a:p>
            <a:endParaRPr lang="en-US" dirty="0"/>
          </a:p>
        </p:txBody>
      </p:sp>
      <p:sp>
        <p:nvSpPr>
          <p:cNvPr id="3" name="TextBox 2">
            <a:extLst>
              <a:ext uri="{FF2B5EF4-FFF2-40B4-BE49-F238E27FC236}">
                <a16:creationId xmlns:a16="http://schemas.microsoft.com/office/drawing/2014/main" id="{1B6A8D20-788C-2385-6B1E-A4CF1B30A162}"/>
              </a:ext>
            </a:extLst>
          </p:cNvPr>
          <p:cNvSpPr txBox="1"/>
          <p:nvPr/>
        </p:nvSpPr>
        <p:spPr>
          <a:xfrm>
            <a:off x="141728" y="167624"/>
            <a:ext cx="4798982" cy="523220"/>
          </a:xfrm>
          <a:prstGeom prst="rect">
            <a:avLst/>
          </a:prstGeom>
          <a:noFill/>
        </p:spPr>
        <p:txBody>
          <a:bodyPr wrap="square" rtlCol="0">
            <a:spAutoFit/>
          </a:bodyPr>
          <a:lstStyle/>
          <a:p>
            <a:r>
              <a:rPr lang="en-US" sz="2800" b="1" dirty="0"/>
              <a:t>Transfer Prints </a:t>
            </a:r>
            <a:r>
              <a:rPr lang="en-US" sz="2400" dirty="0"/>
              <a:t>(Solvent Transfer)</a:t>
            </a:r>
          </a:p>
        </p:txBody>
      </p:sp>
      <p:sp>
        <p:nvSpPr>
          <p:cNvPr id="5" name="TextBox 4">
            <a:extLst>
              <a:ext uri="{FF2B5EF4-FFF2-40B4-BE49-F238E27FC236}">
                <a16:creationId xmlns:a16="http://schemas.microsoft.com/office/drawing/2014/main" id="{F7B81C2F-E66C-6645-61E3-24EB826D52EE}"/>
              </a:ext>
            </a:extLst>
          </p:cNvPr>
          <p:cNvSpPr txBox="1"/>
          <p:nvPr/>
        </p:nvSpPr>
        <p:spPr>
          <a:xfrm>
            <a:off x="141728" y="748361"/>
            <a:ext cx="5991961" cy="369332"/>
          </a:xfrm>
          <a:prstGeom prst="rect">
            <a:avLst/>
          </a:prstGeom>
          <a:noFill/>
        </p:spPr>
        <p:txBody>
          <a:bodyPr wrap="none" rtlCol="0">
            <a:spAutoFit/>
          </a:bodyPr>
          <a:lstStyle/>
          <a:p>
            <a:r>
              <a:rPr lang="en-US" dirty="0"/>
              <a:t>Robert Rauschenberg perfected his solvent transfer technique</a:t>
            </a:r>
          </a:p>
        </p:txBody>
      </p:sp>
      <p:sp>
        <p:nvSpPr>
          <p:cNvPr id="9" name="TextBox 8">
            <a:extLst>
              <a:ext uri="{FF2B5EF4-FFF2-40B4-BE49-F238E27FC236}">
                <a16:creationId xmlns:a16="http://schemas.microsoft.com/office/drawing/2014/main" id="{68FF0259-2D94-02DC-DE39-C0FCA8FCADB4}"/>
              </a:ext>
            </a:extLst>
          </p:cNvPr>
          <p:cNvSpPr txBox="1"/>
          <p:nvPr/>
        </p:nvSpPr>
        <p:spPr>
          <a:xfrm>
            <a:off x="8587138" y="6304002"/>
            <a:ext cx="3290122" cy="369332"/>
          </a:xfrm>
          <a:prstGeom prst="rect">
            <a:avLst/>
          </a:prstGeom>
          <a:noFill/>
        </p:spPr>
        <p:txBody>
          <a:bodyPr wrap="square">
            <a:spAutoFit/>
          </a:bodyPr>
          <a:lstStyle/>
          <a:p>
            <a:r>
              <a:rPr lang="en-US" sz="900" b="1" i="1"/>
              <a:t>Crops: </a:t>
            </a:r>
            <a:r>
              <a:rPr lang="en-US" sz="900" b="1" i="1" err="1"/>
              <a:t>Peantus</a:t>
            </a:r>
            <a:r>
              <a:rPr lang="en-US" sz="900" b="1" i="1"/>
              <a:t>, </a:t>
            </a:r>
            <a:r>
              <a:rPr lang="en-US" sz="900"/>
              <a:t>1973-Screenprint in color with Solvent transfer on woven fabric. 60”x38” </a:t>
            </a:r>
            <a:r>
              <a:rPr lang="en-US" sz="900" kern="100">
                <a:effectLst/>
                <a:ea typeface="Calibri" panose="020F0502020204030204" pitchFamily="34" charset="0"/>
                <a:cs typeface="Times New Roman (Body CS)"/>
              </a:rPr>
              <a:t>Published by </a:t>
            </a:r>
            <a:r>
              <a:rPr lang="en-US" sz="900" kern="100" err="1">
                <a:effectLst/>
                <a:ea typeface="Calibri" panose="020F0502020204030204" pitchFamily="34" charset="0"/>
                <a:cs typeface="Times New Roman (Body CS)"/>
              </a:rPr>
              <a:t>Graphicstudio</a:t>
            </a:r>
            <a:r>
              <a:rPr lang="en-US" sz="900" kern="100">
                <a:effectLst/>
                <a:ea typeface="Calibri" panose="020F0502020204030204" pitchFamily="34" charset="0"/>
                <a:cs typeface="Times New Roman (Body CS)"/>
              </a:rPr>
              <a:t>, USF</a:t>
            </a:r>
            <a:endParaRPr lang="en-US" sz="900"/>
          </a:p>
        </p:txBody>
      </p:sp>
      <p:pic>
        <p:nvPicPr>
          <p:cNvPr id="2052" name="Picture 4">
            <a:hlinkClick r:id="rId3"/>
            <a:extLst>
              <a:ext uri="{FF2B5EF4-FFF2-40B4-BE49-F238E27FC236}">
                <a16:creationId xmlns:a16="http://schemas.microsoft.com/office/drawing/2014/main" id="{C56F41FB-5F31-FF8B-CC5A-F2B3C68D42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8342193" y="680351"/>
            <a:ext cx="3535067" cy="5497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88A7DC2-785B-2612-BC59-6F9FD93945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9131" y="1429508"/>
            <a:ext cx="3848881" cy="4859630"/>
          </a:xfrm>
          <a:prstGeom prst="rect">
            <a:avLst/>
          </a:prstGeom>
        </p:spPr>
      </p:pic>
      <p:sp>
        <p:nvSpPr>
          <p:cNvPr id="7" name="TextBox 6">
            <a:extLst>
              <a:ext uri="{FF2B5EF4-FFF2-40B4-BE49-F238E27FC236}">
                <a16:creationId xmlns:a16="http://schemas.microsoft.com/office/drawing/2014/main" id="{AD1C7816-6432-9C11-3CF5-E7A68671397B}"/>
              </a:ext>
            </a:extLst>
          </p:cNvPr>
          <p:cNvSpPr txBox="1"/>
          <p:nvPr/>
        </p:nvSpPr>
        <p:spPr>
          <a:xfrm>
            <a:off x="4389130" y="6426447"/>
            <a:ext cx="3848881" cy="369332"/>
          </a:xfrm>
          <a:prstGeom prst="rect">
            <a:avLst/>
          </a:prstGeom>
          <a:noFill/>
        </p:spPr>
        <p:txBody>
          <a:bodyPr wrap="square">
            <a:spAutoFit/>
          </a:bodyPr>
          <a:lstStyle/>
          <a:p>
            <a:r>
              <a:rPr lang="en-US" sz="900" b="0" i="0" u="none" strike="noStrike" dirty="0">
                <a:solidFill>
                  <a:srgbClr val="343A40"/>
                </a:solidFill>
                <a:effectLst/>
              </a:rPr>
              <a:t>Canto XXI: Circle Eight, </a:t>
            </a:r>
            <a:r>
              <a:rPr lang="en-US" sz="900" b="0" i="0" u="none" strike="noStrike" dirty="0" err="1">
                <a:solidFill>
                  <a:srgbClr val="343A40"/>
                </a:solidFill>
                <a:effectLst/>
              </a:rPr>
              <a:t>Bolgia</a:t>
            </a:r>
            <a:r>
              <a:rPr lang="en-US" sz="900" b="0" i="0" u="none" strike="noStrike" dirty="0">
                <a:solidFill>
                  <a:srgbClr val="343A40"/>
                </a:solidFill>
                <a:effectLst/>
              </a:rPr>
              <a:t> 5, The Grafters, from the series Thirty-Four Illustrations for Dante’s Inferno, 1959–60</a:t>
            </a:r>
            <a:endParaRPr lang="en-US" sz="900" dirty="0"/>
          </a:p>
        </p:txBody>
      </p:sp>
    </p:spTree>
    <p:extLst>
      <p:ext uri="{BB962C8B-B14F-4D97-AF65-F5344CB8AC3E}">
        <p14:creationId xmlns:p14="http://schemas.microsoft.com/office/powerpoint/2010/main" val="6837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6F541-E030-0F40-6119-EA550960CC9A}"/>
              </a:ext>
            </a:extLst>
          </p:cNvPr>
          <p:cNvSpPr txBox="1"/>
          <p:nvPr/>
        </p:nvSpPr>
        <p:spPr>
          <a:xfrm>
            <a:off x="102883" y="1820724"/>
            <a:ext cx="4460387" cy="5037276"/>
          </a:xfrm>
          <a:prstGeom prst="rect">
            <a:avLst/>
          </a:prstGeom>
          <a:noFill/>
        </p:spPr>
        <p:txBody>
          <a:bodyPr wrap="square" rtlCol="0">
            <a:spAutoFit/>
          </a:bodyPr>
          <a:lstStyle/>
          <a:p>
            <a:pPr marL="342900" indent="-342900">
              <a:lnSpc>
                <a:spcPts val="2600"/>
              </a:lnSpc>
              <a:buFont typeface="Arial" panose="020B0604020202020204" pitchFamily="34" charset="0"/>
              <a:buChar char="•"/>
            </a:pPr>
            <a:r>
              <a:rPr lang="en-US" sz="2000" dirty="0"/>
              <a:t>Rauschenberg used fabric or paper is used as a </a:t>
            </a:r>
            <a:r>
              <a:rPr lang="en-US" sz="2000" b="1" dirty="0"/>
              <a:t>substrate</a:t>
            </a:r>
            <a:r>
              <a:rPr lang="en-US" sz="2000" dirty="0"/>
              <a:t> (the surface to be printed)</a:t>
            </a:r>
          </a:p>
          <a:p>
            <a:pPr marL="285750" indent="-285750">
              <a:lnSpc>
                <a:spcPts val="2600"/>
              </a:lnSpc>
              <a:buFont typeface="Arial" panose="020B0604020202020204" pitchFamily="34" charset="0"/>
              <a:buChar char="•"/>
            </a:pPr>
            <a:endParaRPr lang="en-US" sz="2000" dirty="0"/>
          </a:p>
          <a:p>
            <a:pPr marL="285750" indent="-285750">
              <a:lnSpc>
                <a:spcPts val="2600"/>
              </a:lnSpc>
              <a:buFont typeface="Arial" panose="020B0604020202020204" pitchFamily="34" charset="0"/>
              <a:buChar char="•"/>
            </a:pPr>
            <a:r>
              <a:rPr lang="en-US" sz="2000" dirty="0"/>
              <a:t>Sometimes he combined printing techniques such as </a:t>
            </a:r>
            <a:r>
              <a:rPr lang="en-US" sz="2000" b="1" dirty="0"/>
              <a:t>Transfer Printing </a:t>
            </a:r>
            <a:r>
              <a:rPr lang="en-US" sz="2000" dirty="0"/>
              <a:t>with </a:t>
            </a:r>
            <a:r>
              <a:rPr lang="en-US" sz="2000" b="1" dirty="0"/>
              <a:t>Silkscreen</a:t>
            </a:r>
            <a:r>
              <a:rPr lang="en-US" sz="2000" dirty="0"/>
              <a:t> or </a:t>
            </a:r>
            <a:r>
              <a:rPr lang="en-US" sz="2000" b="1" dirty="0" err="1"/>
              <a:t>Firewax</a:t>
            </a:r>
            <a:r>
              <a:rPr lang="en-US" sz="2000" dirty="0"/>
              <a:t> printing</a:t>
            </a:r>
          </a:p>
          <a:p>
            <a:pPr marL="285750" indent="-285750">
              <a:lnSpc>
                <a:spcPts val="2600"/>
              </a:lnSpc>
              <a:buFont typeface="Arial" panose="020B0604020202020204" pitchFamily="34" charset="0"/>
              <a:buChar char="•"/>
            </a:pPr>
            <a:endParaRPr lang="en-US" sz="2000" dirty="0"/>
          </a:p>
          <a:p>
            <a:pPr marL="285750" indent="-285750">
              <a:lnSpc>
                <a:spcPts val="2600"/>
              </a:lnSpc>
              <a:buFont typeface="Arial" panose="020B0604020202020204" pitchFamily="34" charset="0"/>
              <a:buChar char="•"/>
            </a:pPr>
            <a:r>
              <a:rPr lang="en-US" sz="2000" b="0" i="0" u="none" strike="noStrike" dirty="0">
                <a:effectLst/>
              </a:rPr>
              <a:t>These prints reclaim scraps of printed media combined with hand-drawn and painted passages to make pictorial poems that subtly reflect the contemporary visual culture and comment on issues of the day. </a:t>
            </a:r>
            <a:endParaRPr lang="en-US" sz="2000" dirty="0"/>
          </a:p>
          <a:p>
            <a:endParaRPr lang="en-US" dirty="0"/>
          </a:p>
        </p:txBody>
      </p:sp>
      <p:sp>
        <p:nvSpPr>
          <p:cNvPr id="3" name="TextBox 2">
            <a:extLst>
              <a:ext uri="{FF2B5EF4-FFF2-40B4-BE49-F238E27FC236}">
                <a16:creationId xmlns:a16="http://schemas.microsoft.com/office/drawing/2014/main" id="{1B6A8D20-788C-2385-6B1E-A4CF1B30A162}"/>
              </a:ext>
            </a:extLst>
          </p:cNvPr>
          <p:cNvSpPr txBox="1"/>
          <p:nvPr/>
        </p:nvSpPr>
        <p:spPr>
          <a:xfrm>
            <a:off x="141728" y="167624"/>
            <a:ext cx="2372573" cy="892552"/>
          </a:xfrm>
          <a:prstGeom prst="rect">
            <a:avLst/>
          </a:prstGeom>
          <a:noFill/>
        </p:spPr>
        <p:txBody>
          <a:bodyPr wrap="none" rtlCol="0">
            <a:spAutoFit/>
          </a:bodyPr>
          <a:lstStyle/>
          <a:p>
            <a:r>
              <a:rPr lang="en-US" sz="2800" b="1"/>
              <a:t>Transfer Prints</a:t>
            </a:r>
          </a:p>
          <a:p>
            <a:r>
              <a:rPr lang="en-US" sz="2400"/>
              <a:t>(Solvent Transfer)</a:t>
            </a:r>
          </a:p>
        </p:txBody>
      </p:sp>
      <p:sp>
        <p:nvSpPr>
          <p:cNvPr id="9" name="TextBox 8">
            <a:extLst>
              <a:ext uri="{FF2B5EF4-FFF2-40B4-BE49-F238E27FC236}">
                <a16:creationId xmlns:a16="http://schemas.microsoft.com/office/drawing/2014/main" id="{68FF0259-2D94-02DC-DE39-C0FCA8FCADB4}"/>
              </a:ext>
            </a:extLst>
          </p:cNvPr>
          <p:cNvSpPr txBox="1"/>
          <p:nvPr/>
        </p:nvSpPr>
        <p:spPr>
          <a:xfrm>
            <a:off x="8587138" y="6304002"/>
            <a:ext cx="3290122" cy="369332"/>
          </a:xfrm>
          <a:prstGeom prst="rect">
            <a:avLst/>
          </a:prstGeom>
          <a:noFill/>
        </p:spPr>
        <p:txBody>
          <a:bodyPr wrap="square">
            <a:spAutoFit/>
          </a:bodyPr>
          <a:lstStyle/>
          <a:p>
            <a:r>
              <a:rPr lang="en-US" sz="900" b="1" i="1"/>
              <a:t>Crops: </a:t>
            </a:r>
            <a:r>
              <a:rPr lang="en-US" sz="900" b="1" i="1" err="1"/>
              <a:t>Peantus</a:t>
            </a:r>
            <a:r>
              <a:rPr lang="en-US" sz="900" b="1" i="1"/>
              <a:t>, </a:t>
            </a:r>
            <a:r>
              <a:rPr lang="en-US" sz="900"/>
              <a:t>1973-Screenprint in color with Solvent transfer on woven fabric. 60”x38” </a:t>
            </a:r>
            <a:r>
              <a:rPr lang="en-US" sz="900" kern="100">
                <a:effectLst/>
                <a:ea typeface="Calibri" panose="020F0502020204030204" pitchFamily="34" charset="0"/>
                <a:cs typeface="Times New Roman (Body CS)"/>
              </a:rPr>
              <a:t>Published by </a:t>
            </a:r>
            <a:r>
              <a:rPr lang="en-US" sz="900" kern="100" err="1">
                <a:effectLst/>
                <a:ea typeface="Calibri" panose="020F0502020204030204" pitchFamily="34" charset="0"/>
                <a:cs typeface="Times New Roman (Body CS)"/>
              </a:rPr>
              <a:t>Graphicstudio</a:t>
            </a:r>
            <a:r>
              <a:rPr lang="en-US" sz="900" kern="100">
                <a:effectLst/>
                <a:ea typeface="Calibri" panose="020F0502020204030204" pitchFamily="34" charset="0"/>
                <a:cs typeface="Times New Roman (Body CS)"/>
              </a:rPr>
              <a:t>, USF</a:t>
            </a:r>
            <a:endParaRPr lang="en-US" sz="900"/>
          </a:p>
        </p:txBody>
      </p:sp>
      <p:pic>
        <p:nvPicPr>
          <p:cNvPr id="2052" name="Picture 4">
            <a:hlinkClick r:id="rId3"/>
            <a:extLst>
              <a:ext uri="{FF2B5EF4-FFF2-40B4-BE49-F238E27FC236}">
                <a16:creationId xmlns:a16="http://schemas.microsoft.com/office/drawing/2014/main" id="{C56F41FB-5F31-FF8B-CC5A-F2B3C68D42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8342193" y="680351"/>
            <a:ext cx="3535067" cy="54972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1D4033B-AE98-AE7F-B1DC-9ABA08B9BB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3740" y="1690361"/>
            <a:ext cx="3338983" cy="4465758"/>
          </a:xfrm>
          <a:prstGeom prst="rect">
            <a:avLst/>
          </a:prstGeom>
        </p:spPr>
      </p:pic>
      <p:sp>
        <p:nvSpPr>
          <p:cNvPr id="15" name="TextBox 14">
            <a:extLst>
              <a:ext uri="{FF2B5EF4-FFF2-40B4-BE49-F238E27FC236}">
                <a16:creationId xmlns:a16="http://schemas.microsoft.com/office/drawing/2014/main" id="{D38B2FBC-0BDC-DA8C-8E6D-A783978F75DB}"/>
              </a:ext>
            </a:extLst>
          </p:cNvPr>
          <p:cNvSpPr txBox="1"/>
          <p:nvPr/>
        </p:nvSpPr>
        <p:spPr>
          <a:xfrm>
            <a:off x="4752740" y="6304002"/>
            <a:ext cx="3431485" cy="369332"/>
          </a:xfrm>
          <a:prstGeom prst="rect">
            <a:avLst/>
          </a:prstGeom>
          <a:noFill/>
        </p:spPr>
        <p:txBody>
          <a:bodyPr wrap="square">
            <a:spAutoFit/>
          </a:bodyPr>
          <a:lstStyle/>
          <a:p>
            <a:pPr marL="0" marR="0">
              <a:spcBef>
                <a:spcPts val="0"/>
              </a:spcBef>
              <a:spcAft>
                <a:spcPts val="0"/>
              </a:spcAft>
            </a:pPr>
            <a:r>
              <a:rPr lang="en-US" sz="900" i="1" kern="100" dirty="0">
                <a:effectLst/>
                <a:ea typeface="Calibri" panose="020F0502020204030204" pitchFamily="34" charset="0"/>
                <a:cs typeface="Times New Roman (Body CS)"/>
              </a:rPr>
              <a:t>Splayed (Shales), </a:t>
            </a:r>
            <a:r>
              <a:rPr lang="en-US" sz="900" kern="100" dirty="0">
                <a:effectLst/>
                <a:ea typeface="Calibri" panose="020F0502020204030204" pitchFamily="34" charset="0"/>
                <a:cs typeface="Times New Roman (Body CS)"/>
              </a:rPr>
              <a:t>1994 , 60 x 48 x 1 ½ in.  fire wax with transfer on canvas mounted on board with painted aluminum frame</a:t>
            </a:r>
          </a:p>
        </p:txBody>
      </p:sp>
      <p:sp>
        <p:nvSpPr>
          <p:cNvPr id="6" name="TextBox 5">
            <a:extLst>
              <a:ext uri="{FF2B5EF4-FFF2-40B4-BE49-F238E27FC236}">
                <a16:creationId xmlns:a16="http://schemas.microsoft.com/office/drawing/2014/main" id="{84C36C19-D1EA-85AC-BC39-9CEFAED58938}"/>
              </a:ext>
            </a:extLst>
          </p:cNvPr>
          <p:cNvSpPr txBox="1"/>
          <p:nvPr/>
        </p:nvSpPr>
        <p:spPr>
          <a:xfrm>
            <a:off x="141728" y="1088364"/>
            <a:ext cx="6098458" cy="403316"/>
          </a:xfrm>
          <a:prstGeom prst="rect">
            <a:avLst/>
          </a:prstGeom>
          <a:noFill/>
        </p:spPr>
        <p:txBody>
          <a:bodyPr wrap="square">
            <a:spAutoFit/>
          </a:bodyPr>
          <a:lstStyle/>
          <a:p>
            <a:pPr>
              <a:lnSpc>
                <a:spcPts val="2600"/>
              </a:lnSpc>
            </a:pPr>
            <a:r>
              <a:rPr lang="en-US" sz="1800" dirty="0"/>
              <a:t>Images can be transferred to almost any surface.</a:t>
            </a:r>
          </a:p>
        </p:txBody>
      </p:sp>
    </p:spTree>
    <p:extLst>
      <p:ext uri="{BB962C8B-B14F-4D97-AF65-F5344CB8AC3E}">
        <p14:creationId xmlns:p14="http://schemas.microsoft.com/office/powerpoint/2010/main" val="69656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6F541-E030-0F40-6119-EA550960CC9A}"/>
              </a:ext>
            </a:extLst>
          </p:cNvPr>
          <p:cNvSpPr txBox="1"/>
          <p:nvPr/>
        </p:nvSpPr>
        <p:spPr>
          <a:xfrm>
            <a:off x="255821" y="1097070"/>
            <a:ext cx="5218387" cy="6186309"/>
          </a:xfrm>
          <a:prstGeom prst="rect">
            <a:avLst/>
          </a:prstGeom>
          <a:noFill/>
        </p:spPr>
        <p:txBody>
          <a:bodyPr wrap="square" rtlCol="0">
            <a:spAutoFit/>
          </a:bodyPr>
          <a:lstStyle/>
          <a:p>
            <a:pPr marL="285750" indent="-285750">
              <a:lnSpc>
                <a:spcPts val="2700"/>
              </a:lnSpc>
              <a:buFont typeface="Arial" panose="020B0604020202020204" pitchFamily="34" charset="0"/>
              <a:buChar char="•"/>
            </a:pPr>
            <a:r>
              <a:rPr lang="en-US" sz="2000" dirty="0"/>
              <a:t>Newspaper or magazine images are applied to a </a:t>
            </a:r>
            <a:r>
              <a:rPr lang="en-US" sz="2000" b="1" dirty="0"/>
              <a:t>substrate</a:t>
            </a:r>
            <a:r>
              <a:rPr lang="en-US" sz="2000" dirty="0"/>
              <a:t> by placing them on a Lithography stone or aluminum block covered with glassine paper(a smooth, transparent glossy paper) to avoid stains.</a:t>
            </a:r>
          </a:p>
          <a:p>
            <a:pPr marL="285750" indent="-285750">
              <a:lnSpc>
                <a:spcPts val="2700"/>
              </a:lnSpc>
              <a:buFont typeface="Arial" panose="020B0604020202020204" pitchFamily="34" charset="0"/>
              <a:buChar char="•"/>
            </a:pPr>
            <a:endParaRPr lang="en-US" sz="2000" dirty="0"/>
          </a:p>
          <a:p>
            <a:pPr marL="285750" indent="-285750">
              <a:lnSpc>
                <a:spcPts val="2700"/>
              </a:lnSpc>
              <a:buFont typeface="Arial" panose="020B0604020202020204" pitchFamily="34" charset="0"/>
              <a:buChar char="•"/>
            </a:pPr>
            <a:r>
              <a:rPr lang="en-US" sz="2000" dirty="0"/>
              <a:t>The images are then placed face-down and sprayed with a solvent (to dissolve the ink and help it transfer).</a:t>
            </a:r>
          </a:p>
          <a:p>
            <a:pPr marL="285750" indent="-285750">
              <a:lnSpc>
                <a:spcPts val="2700"/>
              </a:lnSpc>
              <a:buFont typeface="Arial" panose="020B0604020202020204" pitchFamily="34" charset="0"/>
              <a:buChar char="•"/>
            </a:pPr>
            <a:endParaRPr lang="en-US" sz="2000" dirty="0"/>
          </a:p>
          <a:p>
            <a:pPr marL="285750" indent="-285750">
              <a:lnSpc>
                <a:spcPts val="2700"/>
              </a:lnSpc>
              <a:buFont typeface="Arial" panose="020B0604020202020204" pitchFamily="34" charset="0"/>
              <a:buChar char="•"/>
            </a:pPr>
            <a:r>
              <a:rPr lang="en-US" sz="2000" kern="100" dirty="0">
                <a:effectLst/>
                <a:ea typeface="Calibri" panose="020F0502020204030204" pitchFamily="34" charset="0"/>
                <a:cs typeface="Times New Roman" panose="02020603050405020304" pitchFamily="18" charset="0"/>
              </a:rPr>
              <a:t>The image is then printed onto its new surface by pressing the </a:t>
            </a:r>
            <a:r>
              <a:rPr lang="en-US" sz="2000" b="1" kern="100" dirty="0">
                <a:effectLst/>
                <a:ea typeface="Calibri" panose="020F0502020204030204" pitchFamily="34" charset="0"/>
                <a:cs typeface="Times New Roman" panose="02020603050405020304" pitchFamily="18" charset="0"/>
              </a:rPr>
              <a:t>substrate</a:t>
            </a:r>
            <a:r>
              <a:rPr lang="en-US" sz="2000" kern="100" dirty="0">
                <a:effectLst/>
                <a:ea typeface="Calibri" panose="020F0502020204030204" pitchFamily="34" charset="0"/>
                <a:cs typeface="Times New Roman" panose="02020603050405020304" pitchFamily="18" charset="0"/>
              </a:rPr>
              <a:t> and the image together. </a:t>
            </a:r>
          </a:p>
          <a:p>
            <a:pPr marL="285750" indent="-285750">
              <a:lnSpc>
                <a:spcPts val="2700"/>
              </a:lnSpc>
              <a:buFont typeface="Arial" panose="020B0604020202020204" pitchFamily="34" charset="0"/>
              <a:buChar char="•"/>
            </a:pPr>
            <a:endParaRPr lang="en-US" sz="2000" kern="100" dirty="0">
              <a:ea typeface="Calibri" panose="020F0502020204030204" pitchFamily="34" charset="0"/>
              <a:cs typeface="Times New Roman" panose="02020603050405020304" pitchFamily="18" charset="0"/>
            </a:endParaRPr>
          </a:p>
          <a:p>
            <a:pPr marL="285750" indent="-285750">
              <a:lnSpc>
                <a:spcPts val="2700"/>
              </a:lnSpc>
              <a:buFont typeface="Arial" panose="020B0604020202020204" pitchFamily="34" charset="0"/>
              <a:buChar char="•"/>
            </a:pPr>
            <a:r>
              <a:rPr lang="en-US" sz="2000" kern="100" dirty="0">
                <a:ea typeface="Calibri" panose="020F0502020204030204" pitchFamily="34" charset="0"/>
                <a:cs typeface="Times New Roman" panose="02020603050405020304" pitchFamily="18" charset="0"/>
              </a:rPr>
              <a:t>The transfer has a more atmospheric and painterly look than the original.</a:t>
            </a:r>
            <a:endParaRPr lang="en-US" sz="2000" kern="1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kern="100" dirty="0">
              <a:effectLst/>
              <a:ea typeface="Calibri" panose="020F0502020204030204" pitchFamily="34"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1B6A8D20-788C-2385-6B1E-A4CF1B30A162}"/>
              </a:ext>
            </a:extLst>
          </p:cNvPr>
          <p:cNvSpPr txBox="1"/>
          <p:nvPr/>
        </p:nvSpPr>
        <p:spPr>
          <a:xfrm>
            <a:off x="91985" y="121920"/>
            <a:ext cx="4894225" cy="523220"/>
          </a:xfrm>
          <a:prstGeom prst="rect">
            <a:avLst/>
          </a:prstGeom>
          <a:noFill/>
        </p:spPr>
        <p:txBody>
          <a:bodyPr wrap="none" rtlCol="0">
            <a:spAutoFit/>
          </a:bodyPr>
          <a:lstStyle/>
          <a:p>
            <a:r>
              <a:rPr lang="en-US" sz="2800" b="1" dirty="0"/>
              <a:t>Transfer Prints-process </a:t>
            </a:r>
            <a:r>
              <a:rPr lang="en-US" sz="2800" dirty="0"/>
              <a:t>(</a:t>
            </a:r>
            <a:r>
              <a:rPr lang="en-US" sz="2800" dirty="0">
                <a:solidFill>
                  <a:srgbClr val="FF9300"/>
                </a:solidFill>
              </a:rPr>
              <a:t>how to</a:t>
            </a:r>
            <a:r>
              <a:rPr lang="en-US" sz="2800" dirty="0"/>
              <a:t>)</a:t>
            </a:r>
            <a:endParaRPr lang="en-US" sz="2800" b="1" dirty="0"/>
          </a:p>
        </p:txBody>
      </p:sp>
      <p:pic>
        <p:nvPicPr>
          <p:cNvPr id="4099" name="Picture 3">
            <a:extLst>
              <a:ext uri="{FF2B5EF4-FFF2-40B4-BE49-F238E27FC236}">
                <a16:creationId xmlns:a16="http://schemas.microsoft.com/office/drawing/2014/main" id="{FB0FAB4D-750E-DDC9-4462-3DD5524BF5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4690" y="613544"/>
            <a:ext cx="6091549" cy="56309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305BB2C-5739-7284-19B6-C7CB888E1BBC}"/>
              </a:ext>
            </a:extLst>
          </p:cNvPr>
          <p:cNvSpPr txBox="1"/>
          <p:nvPr/>
        </p:nvSpPr>
        <p:spPr>
          <a:xfrm>
            <a:off x="7133021" y="6276051"/>
            <a:ext cx="3294888" cy="369332"/>
          </a:xfrm>
          <a:prstGeom prst="rect">
            <a:avLst/>
          </a:prstGeom>
          <a:noFill/>
        </p:spPr>
        <p:txBody>
          <a:bodyPr wrap="square">
            <a:spAutoFit/>
          </a:bodyPr>
          <a:lstStyle/>
          <a:p>
            <a:r>
              <a:rPr lang="en-US"/>
              <a:t>Untitled (Hotel Bilbao), ca. 1952</a:t>
            </a:r>
          </a:p>
        </p:txBody>
      </p:sp>
    </p:spTree>
    <p:extLst>
      <p:ext uri="{BB962C8B-B14F-4D97-AF65-F5344CB8AC3E}">
        <p14:creationId xmlns:p14="http://schemas.microsoft.com/office/powerpoint/2010/main" val="261538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6F541-E030-0F40-6119-EA550960CC9A}"/>
              </a:ext>
            </a:extLst>
          </p:cNvPr>
          <p:cNvSpPr txBox="1"/>
          <p:nvPr/>
        </p:nvSpPr>
        <p:spPr>
          <a:xfrm>
            <a:off x="131789" y="679386"/>
            <a:ext cx="6666576" cy="6229013"/>
          </a:xfrm>
          <a:prstGeom prst="rect">
            <a:avLst/>
          </a:prstGeom>
          <a:noFill/>
        </p:spPr>
        <p:txBody>
          <a:bodyPr wrap="square" rtlCol="0">
            <a:spAutoFit/>
          </a:bodyPr>
          <a:lstStyle/>
          <a:p>
            <a:r>
              <a:rPr lang="en-US" sz="2000" b="1" dirty="0"/>
              <a:t>Applying Pressure</a:t>
            </a:r>
            <a:endParaRPr lang="en-US" sz="2000" b="1" kern="1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kern="100" dirty="0">
              <a:effectLst/>
              <a:ea typeface="Calibri" panose="020F0502020204030204" pitchFamily="34" charset="0"/>
              <a:cs typeface="Times New Roman" panose="02020603050405020304" pitchFamily="18" charset="0"/>
            </a:endParaRPr>
          </a:p>
          <a:p>
            <a:pPr marL="285750" indent="-285750">
              <a:lnSpc>
                <a:spcPts val="2700"/>
              </a:lnSpc>
              <a:buFont typeface="Arial" panose="020B0604020202020204" pitchFamily="34" charset="0"/>
              <a:buChar char="•"/>
            </a:pPr>
            <a:r>
              <a:rPr lang="en-US" sz="2000" kern="100" dirty="0">
                <a:effectLst/>
                <a:ea typeface="Calibri" panose="020F0502020204030204" pitchFamily="34" charset="0"/>
                <a:cs typeface="Times New Roman" panose="02020603050405020304" pitchFamily="18" charset="0"/>
              </a:rPr>
              <a:t>A printing press, or techniques such as </a:t>
            </a:r>
          </a:p>
          <a:p>
            <a:pPr marL="742950" lvl="1" indent="-285750">
              <a:lnSpc>
                <a:spcPts val="2700"/>
              </a:lnSpc>
              <a:buFont typeface="Arial" panose="020B0604020202020204" pitchFamily="34" charset="0"/>
              <a:buChar char="•"/>
            </a:pPr>
            <a:r>
              <a:rPr lang="en-US" sz="2000" kern="100" dirty="0">
                <a:ea typeface="Calibri" panose="020F0502020204030204" pitchFamily="34" charset="0"/>
                <a:cs typeface="Times New Roman" panose="02020603050405020304" pitchFamily="18" charset="0"/>
              </a:rPr>
              <a:t>R</a:t>
            </a:r>
            <a:r>
              <a:rPr lang="en-US" sz="2000" kern="100" dirty="0">
                <a:effectLst/>
                <a:ea typeface="Calibri" panose="020F0502020204030204" pitchFamily="34" charset="0"/>
                <a:cs typeface="Times New Roman" panose="02020603050405020304" pitchFamily="18" charset="0"/>
              </a:rPr>
              <a:t>ubbing with the back of a wooden spoon or using a tool</a:t>
            </a:r>
            <a:r>
              <a:rPr lang="en-US" sz="2000" kern="100" dirty="0">
                <a:ea typeface="Calibri" panose="020F0502020204030204" pitchFamily="34" charset="0"/>
                <a:cs typeface="Times New Roman" panose="02020603050405020304" pitchFamily="18" charset="0"/>
              </a:rPr>
              <a:t> </a:t>
            </a:r>
            <a:r>
              <a:rPr lang="en-US" sz="2000" kern="100" dirty="0">
                <a:effectLst/>
                <a:ea typeface="Calibri" panose="020F0502020204030204" pitchFamily="34" charset="0"/>
                <a:cs typeface="Times New Roman" panose="02020603050405020304" pitchFamily="18" charset="0"/>
              </a:rPr>
              <a:t>(which allows pressure to be controlled selectively) puts pressure on the moist image to be transferred.</a:t>
            </a:r>
          </a:p>
          <a:p>
            <a:pPr marL="285750" indent="-285750">
              <a:lnSpc>
                <a:spcPts val="2700"/>
              </a:lnSpc>
              <a:buFont typeface="Arial" panose="020B0604020202020204" pitchFamily="34" charset="0"/>
              <a:buChar char="•"/>
            </a:pPr>
            <a:endParaRPr lang="en-US" sz="2000" kern="100" dirty="0">
              <a:effectLst/>
              <a:ea typeface="Calibri" panose="020F0502020204030204" pitchFamily="34" charset="0"/>
              <a:cs typeface="Times New Roman" panose="02020603050405020304" pitchFamily="18" charset="0"/>
            </a:endParaRPr>
          </a:p>
          <a:p>
            <a:pPr marL="285750" indent="-285750">
              <a:lnSpc>
                <a:spcPts val="2700"/>
              </a:lnSpc>
              <a:buFont typeface="Arial" panose="020B0604020202020204" pitchFamily="34" charset="0"/>
              <a:buChar char="•"/>
            </a:pPr>
            <a:r>
              <a:rPr lang="en-US" sz="2000" dirty="0"/>
              <a:t>Rauschenberg ran his images through a lithography press to add pressure to the back of the image and push the ink onto the substrate.  </a:t>
            </a:r>
          </a:p>
          <a:p>
            <a:pPr marL="285750" indent="-285750">
              <a:lnSpc>
                <a:spcPts val="2700"/>
              </a:lnSpc>
              <a:buFont typeface="Arial" panose="020B0604020202020204" pitchFamily="34" charset="0"/>
              <a:buChar char="•"/>
            </a:pPr>
            <a:endParaRPr lang="en-US" sz="2000" dirty="0"/>
          </a:p>
          <a:p>
            <a:pPr marL="285750" indent="-285750">
              <a:lnSpc>
                <a:spcPts val="2700"/>
              </a:lnSpc>
              <a:buFont typeface="Arial" panose="020B0604020202020204" pitchFamily="34" charset="0"/>
              <a:buChar char="•"/>
            </a:pPr>
            <a:r>
              <a:rPr lang="en-US" sz="2000" b="0" i="0" u="none" strike="noStrike" dirty="0">
                <a:effectLst/>
              </a:rPr>
              <a:t>Rauschenberg also placed the image face down on paper and transferred it by </a:t>
            </a:r>
            <a:r>
              <a:rPr lang="en-US" sz="2000" b="1" dirty="0"/>
              <a:t>burnishing</a:t>
            </a:r>
            <a:r>
              <a:rPr lang="en-US" sz="2000" dirty="0"/>
              <a:t> the back </a:t>
            </a:r>
            <a:r>
              <a:rPr lang="en-US" sz="2000" b="0" i="0" u="none" strike="noStrike" dirty="0">
                <a:effectLst/>
              </a:rPr>
              <a:t>with a series of hatch marks created by rubbing a dry pen nib across the back of the image. </a:t>
            </a:r>
          </a:p>
          <a:p>
            <a:pPr marL="285750" indent="-285750">
              <a:lnSpc>
                <a:spcPts val="2700"/>
              </a:lnSpc>
              <a:buFont typeface="Arial" panose="020B0604020202020204" pitchFamily="34" charset="0"/>
              <a:buChar char="•"/>
            </a:pPr>
            <a:endParaRPr lang="en-US" sz="2000" dirty="0"/>
          </a:p>
          <a:p>
            <a:pPr marL="285750" indent="-285750">
              <a:lnSpc>
                <a:spcPts val="2700"/>
              </a:lnSpc>
              <a:buFont typeface="Arial" panose="020B0604020202020204" pitchFamily="34" charset="0"/>
              <a:buChar char="•"/>
            </a:pPr>
            <a:r>
              <a:rPr lang="en-US" sz="2000" b="0" i="0" u="none" strike="noStrike" dirty="0">
                <a:effectLst/>
              </a:rPr>
              <a:t>The results are edgeless units bound by the artist’s mark-making</a:t>
            </a:r>
            <a:r>
              <a:rPr lang="en-US" sz="2000" b="0" i="0" u="none" strike="noStrike" dirty="0">
                <a:solidFill>
                  <a:srgbClr val="343A40"/>
                </a:solidFill>
                <a:effectLst/>
              </a:rPr>
              <a:t>.</a:t>
            </a:r>
            <a:endParaRPr lang="en-US" sz="2000" dirty="0"/>
          </a:p>
        </p:txBody>
      </p:sp>
      <p:sp>
        <p:nvSpPr>
          <p:cNvPr id="3" name="TextBox 2">
            <a:extLst>
              <a:ext uri="{FF2B5EF4-FFF2-40B4-BE49-F238E27FC236}">
                <a16:creationId xmlns:a16="http://schemas.microsoft.com/office/drawing/2014/main" id="{1B6A8D20-788C-2385-6B1E-A4CF1B30A162}"/>
              </a:ext>
            </a:extLst>
          </p:cNvPr>
          <p:cNvSpPr txBox="1"/>
          <p:nvPr/>
        </p:nvSpPr>
        <p:spPr>
          <a:xfrm>
            <a:off x="131789" y="0"/>
            <a:ext cx="3657861" cy="523220"/>
          </a:xfrm>
          <a:prstGeom prst="rect">
            <a:avLst/>
          </a:prstGeom>
          <a:noFill/>
        </p:spPr>
        <p:txBody>
          <a:bodyPr wrap="none" rtlCol="0">
            <a:spAutoFit/>
          </a:bodyPr>
          <a:lstStyle/>
          <a:p>
            <a:r>
              <a:rPr lang="en-US" sz="2800" b="1" dirty="0"/>
              <a:t>Transfer Prints </a:t>
            </a:r>
            <a:r>
              <a:rPr lang="en-US" sz="2800" dirty="0"/>
              <a:t>(</a:t>
            </a:r>
            <a:r>
              <a:rPr lang="en-US" sz="2800" dirty="0">
                <a:solidFill>
                  <a:srgbClr val="FF9300"/>
                </a:solidFill>
              </a:rPr>
              <a:t>how to</a:t>
            </a:r>
            <a:r>
              <a:rPr lang="en-US" sz="2800" dirty="0"/>
              <a:t>)</a:t>
            </a:r>
            <a:endParaRPr lang="en-US" sz="2800" b="1" dirty="0"/>
          </a:p>
        </p:txBody>
      </p:sp>
      <p:pic>
        <p:nvPicPr>
          <p:cNvPr id="6" name="Picture 5" descr="A person drawing on a paper&#10;&#10;Description automatically generated">
            <a:extLst>
              <a:ext uri="{FF2B5EF4-FFF2-40B4-BE49-F238E27FC236}">
                <a16:creationId xmlns:a16="http://schemas.microsoft.com/office/drawing/2014/main" id="{B9A621E3-23E8-4514-1281-31011BE91C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4533" y="301214"/>
            <a:ext cx="4840901" cy="3821084"/>
          </a:xfrm>
          <a:prstGeom prst="rect">
            <a:avLst/>
          </a:prstGeom>
        </p:spPr>
      </p:pic>
      <p:pic>
        <p:nvPicPr>
          <p:cNvPr id="4098" name="Picture 2" descr="UntitledRR1968">
            <a:extLst>
              <a:ext uri="{FF2B5EF4-FFF2-40B4-BE49-F238E27FC236}">
                <a16:creationId xmlns:a16="http://schemas.microsoft.com/office/drawing/2014/main" id="{BD0F4F70-CE33-9F68-AD94-159837243FB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5760" y="4197462"/>
            <a:ext cx="3466592" cy="25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10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AF986-E370-78D3-66CB-CE304DA68E03}"/>
              </a:ext>
            </a:extLst>
          </p:cNvPr>
          <p:cNvSpPr txBox="1"/>
          <p:nvPr/>
        </p:nvSpPr>
        <p:spPr>
          <a:xfrm>
            <a:off x="137852" y="702150"/>
            <a:ext cx="6196687" cy="6750566"/>
          </a:xfrm>
          <a:prstGeom prst="rect">
            <a:avLst/>
          </a:prstGeom>
          <a:noFill/>
        </p:spPr>
        <p:txBody>
          <a:bodyPr wrap="square" rtlCol="0">
            <a:spAutoFit/>
          </a:bodyPr>
          <a:lstStyle/>
          <a:p>
            <a:pPr marL="285750" indent="-285750">
              <a:lnSpc>
                <a:spcPts val="2800"/>
              </a:lnSpc>
              <a:buFont typeface="Arial" panose="020B0604020202020204" pitchFamily="34" charset="0"/>
              <a:buChar char="•"/>
            </a:pPr>
            <a:r>
              <a:rPr lang="en-US" sz="2000" dirty="0"/>
              <a:t>Unlike other art forms which could be viewed only on a limited basis, prints found their way to a larger audience.</a:t>
            </a:r>
          </a:p>
          <a:p>
            <a:pPr>
              <a:lnSpc>
                <a:spcPts val="2800"/>
              </a:lnSpc>
            </a:pPr>
            <a:endParaRPr lang="en-US" sz="2000" dirty="0"/>
          </a:p>
          <a:p>
            <a:pPr marL="285750" indent="-285750">
              <a:lnSpc>
                <a:spcPts val="2800"/>
              </a:lnSpc>
              <a:buFont typeface="Arial" panose="020B0604020202020204" pitchFamily="34" charset="0"/>
              <a:buChar char="•"/>
            </a:pPr>
            <a:r>
              <a:rPr lang="en-US" sz="2000" b="1" dirty="0"/>
              <a:t>The visual and social impact of the print works were a potent media force</a:t>
            </a:r>
            <a:r>
              <a:rPr lang="en-US" sz="2000" dirty="0"/>
              <a:t>.</a:t>
            </a:r>
          </a:p>
          <a:p>
            <a:pPr marL="285750" indent="-285750">
              <a:lnSpc>
                <a:spcPts val="2800"/>
              </a:lnSpc>
              <a:buFont typeface="Arial" panose="020B0604020202020204" pitchFamily="34" charset="0"/>
              <a:buChar char="•"/>
            </a:pPr>
            <a:endParaRPr lang="en-US" sz="2000" dirty="0"/>
          </a:p>
          <a:p>
            <a:pPr marL="285750" indent="-285750">
              <a:lnSpc>
                <a:spcPts val="2800"/>
              </a:lnSpc>
              <a:buFont typeface="Arial" panose="020B0604020202020204" pitchFamily="34" charset="0"/>
              <a:buChar char="•"/>
            </a:pPr>
            <a:r>
              <a:rPr lang="en-US" sz="2000" dirty="0"/>
              <a:t>Many of Rauschenberg’s prints are multi-media and have: </a:t>
            </a:r>
          </a:p>
          <a:p>
            <a:pPr marL="742950" lvl="1" indent="-285750">
              <a:lnSpc>
                <a:spcPts val="2800"/>
              </a:lnSpc>
              <a:buFont typeface="Arial" panose="020B0604020202020204" pitchFamily="34" charset="0"/>
              <a:buChar char="•"/>
            </a:pPr>
            <a:r>
              <a:rPr lang="en-US" sz="2000" dirty="0"/>
              <a:t>Traces of newspaper clippings</a:t>
            </a:r>
          </a:p>
          <a:p>
            <a:pPr marL="742950" lvl="1" indent="-285750">
              <a:lnSpc>
                <a:spcPts val="2800"/>
              </a:lnSpc>
              <a:buFont typeface="Arial" panose="020B0604020202020204" pitchFamily="34" charset="0"/>
              <a:buChar char="•"/>
            </a:pPr>
            <a:r>
              <a:rPr lang="en-US" sz="2000" dirty="0"/>
              <a:t>Important media images of the time</a:t>
            </a:r>
          </a:p>
          <a:p>
            <a:pPr marL="742950" lvl="1" indent="-285750">
              <a:lnSpc>
                <a:spcPts val="2800"/>
              </a:lnSpc>
              <a:buFont typeface="Arial" panose="020B0604020202020204" pitchFamily="34" charset="0"/>
              <a:buChar char="•"/>
            </a:pPr>
            <a:r>
              <a:rPr lang="en-US" sz="2000" dirty="0"/>
              <a:t>Snapshots from the artist's life and work</a:t>
            </a:r>
          </a:p>
          <a:p>
            <a:pPr lvl="1">
              <a:lnSpc>
                <a:spcPts val="2800"/>
              </a:lnSpc>
            </a:pPr>
            <a:endParaRPr lang="en-US" sz="2000" dirty="0"/>
          </a:p>
          <a:p>
            <a:pPr marL="285750" indent="-285750">
              <a:lnSpc>
                <a:spcPts val="2800"/>
              </a:lnSpc>
              <a:buFont typeface="Arial" panose="020B0604020202020204" pitchFamily="34" charset="0"/>
              <a:buChar char="•"/>
            </a:pPr>
            <a:r>
              <a:rPr lang="en-US" sz="2000" b="0" i="0" u="none" strike="noStrike" dirty="0">
                <a:effectLst/>
              </a:rPr>
              <a:t>Evocative </a:t>
            </a:r>
            <a:r>
              <a:rPr lang="en-US" sz="2000" b="1" i="0" u="none" strike="noStrike" dirty="0">
                <a:effectLst/>
              </a:rPr>
              <a:t>juxtapositions</a:t>
            </a:r>
            <a:r>
              <a:rPr lang="en-US" sz="2000" b="0" i="0" u="none" strike="noStrike" dirty="0">
                <a:effectLst/>
              </a:rPr>
              <a:t> and new meanings result that</a:t>
            </a:r>
            <a:r>
              <a:rPr lang="en-US" sz="2000" dirty="0"/>
              <a:t> often served as statements of the political and cultural era. </a:t>
            </a:r>
          </a:p>
          <a:p>
            <a:pPr marL="285750" indent="-285750">
              <a:lnSpc>
                <a:spcPts val="2800"/>
              </a:lnSpc>
              <a:buFont typeface="Arial" panose="020B0604020202020204" pitchFamily="34" charset="0"/>
              <a:buChar char="•"/>
            </a:pPr>
            <a:endParaRPr lang="en-US" sz="2200" dirty="0"/>
          </a:p>
          <a:p>
            <a:endParaRPr lang="en-US" dirty="0"/>
          </a:p>
          <a:p>
            <a:endParaRPr lang="en-US" dirty="0"/>
          </a:p>
        </p:txBody>
      </p:sp>
      <p:sp>
        <p:nvSpPr>
          <p:cNvPr id="4" name="TextBox 3">
            <a:extLst>
              <a:ext uri="{FF2B5EF4-FFF2-40B4-BE49-F238E27FC236}">
                <a16:creationId xmlns:a16="http://schemas.microsoft.com/office/drawing/2014/main" id="{869B2269-37E7-E980-9283-A7EA6C88C7D5}"/>
              </a:ext>
            </a:extLst>
          </p:cNvPr>
          <p:cNvSpPr txBox="1"/>
          <p:nvPr/>
        </p:nvSpPr>
        <p:spPr>
          <a:xfrm>
            <a:off x="0" y="118008"/>
            <a:ext cx="12191999" cy="451406"/>
          </a:xfrm>
          <a:prstGeom prst="rect">
            <a:avLst/>
          </a:prstGeom>
          <a:noFill/>
        </p:spPr>
        <p:txBody>
          <a:bodyPr wrap="square">
            <a:spAutoFit/>
          </a:bodyPr>
          <a:lstStyle/>
          <a:p>
            <a:pPr algn="ctr">
              <a:lnSpc>
                <a:spcPts val="2800"/>
              </a:lnSpc>
            </a:pPr>
            <a:r>
              <a:rPr lang="en-US" sz="2600" b="1"/>
              <a:t>An important characteristic of the print is its identity as a “multiple”</a:t>
            </a:r>
          </a:p>
        </p:txBody>
      </p:sp>
      <p:pic>
        <p:nvPicPr>
          <p:cNvPr id="5" name="Picture 4">
            <a:extLst>
              <a:ext uri="{FF2B5EF4-FFF2-40B4-BE49-F238E27FC236}">
                <a16:creationId xmlns:a16="http://schemas.microsoft.com/office/drawing/2014/main" id="{3011E415-E036-BDD5-7004-D80F46D22C15}"/>
              </a:ext>
            </a:extLst>
          </p:cNvPr>
          <p:cNvPicPr>
            <a:picLocks noChangeAspect="1"/>
          </p:cNvPicPr>
          <p:nvPr/>
        </p:nvPicPr>
        <p:blipFill>
          <a:blip r:embed="rId3"/>
          <a:stretch>
            <a:fillRect/>
          </a:stretch>
        </p:blipFill>
        <p:spPr>
          <a:xfrm>
            <a:off x="6886868" y="968188"/>
            <a:ext cx="5305131" cy="4764923"/>
          </a:xfrm>
          <a:prstGeom prst="rect">
            <a:avLst/>
          </a:prstGeom>
        </p:spPr>
      </p:pic>
      <p:sp>
        <p:nvSpPr>
          <p:cNvPr id="7" name="TextBox 6">
            <a:extLst>
              <a:ext uri="{FF2B5EF4-FFF2-40B4-BE49-F238E27FC236}">
                <a16:creationId xmlns:a16="http://schemas.microsoft.com/office/drawing/2014/main" id="{6C0C8438-0BCD-AD05-FEC6-7006D1FCEFE8}"/>
              </a:ext>
            </a:extLst>
          </p:cNvPr>
          <p:cNvSpPr txBox="1"/>
          <p:nvPr/>
        </p:nvSpPr>
        <p:spPr>
          <a:xfrm>
            <a:off x="7049729" y="6131885"/>
            <a:ext cx="5142270" cy="507831"/>
          </a:xfrm>
          <a:prstGeom prst="rect">
            <a:avLst/>
          </a:prstGeom>
          <a:noFill/>
        </p:spPr>
        <p:txBody>
          <a:bodyPr wrap="square">
            <a:spAutoFit/>
          </a:bodyPr>
          <a:lstStyle/>
          <a:p>
            <a:pPr algn="l"/>
            <a:r>
              <a:rPr lang="en-US" sz="900" b="0" i="0" u="none" strike="noStrike" dirty="0">
                <a:solidFill>
                  <a:srgbClr val="343A40"/>
                </a:solidFill>
                <a:effectLst/>
                <a:latin typeface="din-2014"/>
              </a:rPr>
              <a:t>Untitled (Self-portrait for Dwan poster), 1965-</a:t>
            </a:r>
            <a:r>
              <a:rPr lang="en-US" sz="900" b="0" i="0" u="none" strike="noStrike" dirty="0">
                <a:solidFill>
                  <a:srgbClr val="343A40"/>
                </a:solidFill>
                <a:effectLst/>
                <a:latin typeface="Barlow" pitchFamily="2" charset="77"/>
              </a:rPr>
              <a:t>Solvent transfer with ink, graphite, paper, and tape on paper 8 x 9 inches (20.3 x 22.9 cm). Courtesy of Leo Castelli Gallery, New York</a:t>
            </a:r>
          </a:p>
          <a:p>
            <a:endParaRPr lang="en-US" sz="900" dirty="0"/>
          </a:p>
        </p:txBody>
      </p:sp>
    </p:spTree>
    <p:extLst>
      <p:ext uri="{BB962C8B-B14F-4D97-AF65-F5344CB8AC3E}">
        <p14:creationId xmlns:p14="http://schemas.microsoft.com/office/powerpoint/2010/main" val="174727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AF986-E370-78D3-66CB-CE304DA68E03}"/>
              </a:ext>
            </a:extLst>
          </p:cNvPr>
          <p:cNvSpPr txBox="1"/>
          <p:nvPr/>
        </p:nvSpPr>
        <p:spPr>
          <a:xfrm>
            <a:off x="160183" y="750077"/>
            <a:ext cx="3274142" cy="6801862"/>
          </a:xfrm>
          <a:prstGeom prst="rect">
            <a:avLst/>
          </a:prstGeom>
          <a:noFill/>
        </p:spPr>
        <p:txBody>
          <a:bodyPr wrap="square" rtlCol="0">
            <a:spAutoFit/>
          </a:bodyPr>
          <a:lstStyle/>
          <a:p>
            <a:pPr>
              <a:lnSpc>
                <a:spcPts val="3000"/>
              </a:lnSpc>
            </a:pPr>
            <a:r>
              <a:rPr lang="en-US" sz="2100" dirty="0"/>
              <a:t>Many of Rauschenberg’s prints are </a:t>
            </a:r>
          </a:p>
          <a:p>
            <a:pPr marL="285750" indent="-285750">
              <a:lnSpc>
                <a:spcPts val="3000"/>
              </a:lnSpc>
              <a:buFont typeface="Arial" panose="020B0604020202020204" pitchFamily="34" charset="0"/>
              <a:buChar char="•"/>
            </a:pPr>
            <a:r>
              <a:rPr lang="en-US" sz="2100" b="1" dirty="0"/>
              <a:t>multi-media and </a:t>
            </a:r>
            <a:r>
              <a:rPr lang="en-US" sz="2100" dirty="0"/>
              <a:t>blurred the boundaries of conventional printmaking</a:t>
            </a:r>
          </a:p>
          <a:p>
            <a:pPr marL="285750" indent="-285750">
              <a:lnSpc>
                <a:spcPts val="3000"/>
              </a:lnSpc>
              <a:buFont typeface="Arial" panose="020B0604020202020204" pitchFamily="34" charset="0"/>
              <a:buChar char="•"/>
            </a:pPr>
            <a:endParaRPr lang="en-US" sz="2100" dirty="0"/>
          </a:p>
          <a:p>
            <a:pPr marL="285750" indent="-285750">
              <a:lnSpc>
                <a:spcPts val="3000"/>
              </a:lnSpc>
              <a:buFont typeface="Arial" panose="020B0604020202020204" pitchFamily="34" charset="0"/>
              <a:buChar char="•"/>
            </a:pPr>
            <a:r>
              <a:rPr lang="en-US" sz="2100" dirty="0"/>
              <a:t>Incorporated utilitarian-images derived are from media and popular sources</a:t>
            </a:r>
          </a:p>
          <a:p>
            <a:pPr marL="285750" indent="-285750">
              <a:lnSpc>
                <a:spcPts val="3000"/>
              </a:lnSpc>
              <a:buFont typeface="Arial" panose="020B0604020202020204" pitchFamily="34" charset="0"/>
              <a:buChar char="•"/>
            </a:pPr>
            <a:endParaRPr lang="en-US" sz="2100" dirty="0"/>
          </a:p>
          <a:p>
            <a:pPr marL="285750" indent="-285750">
              <a:lnSpc>
                <a:spcPts val="3000"/>
              </a:lnSpc>
              <a:buFont typeface="Arial" panose="020B0604020202020204" pitchFamily="34" charset="0"/>
              <a:buChar char="•"/>
            </a:pPr>
            <a:r>
              <a:rPr lang="en-US" sz="2100" dirty="0"/>
              <a:t>Made in </a:t>
            </a:r>
            <a:r>
              <a:rPr lang="en-US" sz="2100" b="1" dirty="0"/>
              <a:t>collaboration</a:t>
            </a:r>
            <a:r>
              <a:rPr lang="en-US" sz="2100" dirty="0"/>
              <a:t> with </a:t>
            </a:r>
            <a:r>
              <a:rPr lang="en-US" sz="2100" b="1" dirty="0"/>
              <a:t>print ateliers </a:t>
            </a:r>
            <a:r>
              <a:rPr lang="en-US" sz="2100" dirty="0"/>
              <a:t>and </a:t>
            </a:r>
            <a:r>
              <a:rPr lang="en-US" sz="2100" b="1" dirty="0"/>
              <a:t>other artists</a:t>
            </a:r>
            <a:r>
              <a:rPr lang="en-US" sz="2100" dirty="0"/>
              <a:t>.</a:t>
            </a:r>
          </a:p>
          <a:p>
            <a:pPr marL="285750" indent="-285750">
              <a:lnSpc>
                <a:spcPts val="3000"/>
              </a:lnSpc>
              <a:buFont typeface="Arial" panose="020B0604020202020204" pitchFamily="34" charset="0"/>
              <a:buChar char="•"/>
            </a:pPr>
            <a:endParaRPr lang="en-US" sz="2200" dirty="0"/>
          </a:p>
          <a:p>
            <a:pPr marL="285750" indent="-285750">
              <a:lnSpc>
                <a:spcPts val="3000"/>
              </a:lnSpc>
              <a:buFont typeface="Arial" panose="020B0604020202020204" pitchFamily="34" charset="0"/>
              <a:buChar char="•"/>
            </a:pPr>
            <a:endParaRPr lang="en-US" sz="2200" dirty="0"/>
          </a:p>
          <a:p>
            <a:endParaRPr lang="en-US" dirty="0"/>
          </a:p>
          <a:p>
            <a:endParaRPr lang="en-US" dirty="0"/>
          </a:p>
        </p:txBody>
      </p:sp>
      <p:sp>
        <p:nvSpPr>
          <p:cNvPr id="4" name="TextBox 3">
            <a:extLst>
              <a:ext uri="{FF2B5EF4-FFF2-40B4-BE49-F238E27FC236}">
                <a16:creationId xmlns:a16="http://schemas.microsoft.com/office/drawing/2014/main" id="{869B2269-37E7-E980-9283-A7EA6C88C7D5}"/>
              </a:ext>
            </a:extLst>
          </p:cNvPr>
          <p:cNvSpPr txBox="1"/>
          <p:nvPr/>
        </p:nvSpPr>
        <p:spPr>
          <a:xfrm>
            <a:off x="0" y="118008"/>
            <a:ext cx="12191999" cy="451406"/>
          </a:xfrm>
          <a:prstGeom prst="rect">
            <a:avLst/>
          </a:prstGeom>
          <a:noFill/>
        </p:spPr>
        <p:txBody>
          <a:bodyPr wrap="square">
            <a:spAutoFit/>
          </a:bodyPr>
          <a:lstStyle/>
          <a:p>
            <a:pPr algn="ctr">
              <a:lnSpc>
                <a:spcPts val="2800"/>
              </a:lnSpc>
            </a:pPr>
            <a:r>
              <a:rPr lang="en-US" sz="2400" b="1" dirty="0"/>
              <a:t>The visual and social impact of these works became a potent media force</a:t>
            </a:r>
            <a:endParaRPr lang="en-US" sz="2400" dirty="0"/>
          </a:p>
        </p:txBody>
      </p:sp>
      <p:pic>
        <p:nvPicPr>
          <p:cNvPr id="3" name="Picture 2">
            <a:extLst>
              <a:ext uri="{FF2B5EF4-FFF2-40B4-BE49-F238E27FC236}">
                <a16:creationId xmlns:a16="http://schemas.microsoft.com/office/drawing/2014/main" id="{3944BC0A-1E68-2E45-8E76-4ACA8F73AC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394" y="750077"/>
            <a:ext cx="3185611" cy="6046839"/>
          </a:xfrm>
          <a:prstGeom prst="rect">
            <a:avLst/>
          </a:prstGeom>
        </p:spPr>
      </p:pic>
      <p:pic>
        <p:nvPicPr>
          <p:cNvPr id="6" name="Picture 5">
            <a:extLst>
              <a:ext uri="{FF2B5EF4-FFF2-40B4-BE49-F238E27FC236}">
                <a16:creationId xmlns:a16="http://schemas.microsoft.com/office/drawing/2014/main" id="{446883D1-3051-818D-D741-EBCBCCFC1EA2}"/>
              </a:ext>
            </a:extLst>
          </p:cNvPr>
          <p:cNvPicPr>
            <a:picLocks noChangeAspect="1"/>
          </p:cNvPicPr>
          <p:nvPr/>
        </p:nvPicPr>
        <p:blipFill>
          <a:blip r:embed="rId4"/>
          <a:stretch>
            <a:fillRect/>
          </a:stretch>
        </p:blipFill>
        <p:spPr>
          <a:xfrm>
            <a:off x="7167717" y="1752598"/>
            <a:ext cx="4864100" cy="3810000"/>
          </a:xfrm>
          <a:prstGeom prst="rect">
            <a:avLst/>
          </a:prstGeom>
        </p:spPr>
      </p:pic>
      <p:sp>
        <p:nvSpPr>
          <p:cNvPr id="9" name="TextBox 8">
            <a:extLst>
              <a:ext uri="{FF2B5EF4-FFF2-40B4-BE49-F238E27FC236}">
                <a16:creationId xmlns:a16="http://schemas.microsoft.com/office/drawing/2014/main" id="{3525491A-991F-8D6A-F4C8-CB0F81E42986}"/>
              </a:ext>
            </a:extLst>
          </p:cNvPr>
          <p:cNvSpPr txBox="1"/>
          <p:nvPr/>
        </p:nvSpPr>
        <p:spPr>
          <a:xfrm>
            <a:off x="8303341" y="6020252"/>
            <a:ext cx="3355259" cy="507831"/>
          </a:xfrm>
          <a:prstGeom prst="rect">
            <a:avLst/>
          </a:prstGeom>
          <a:noFill/>
        </p:spPr>
        <p:txBody>
          <a:bodyPr wrap="square">
            <a:spAutoFit/>
          </a:bodyPr>
          <a:lstStyle/>
          <a:p>
            <a:r>
              <a:rPr lang="en-US" sz="900" b="0" i="0" u="none" strike="noStrike" dirty="0">
                <a:solidFill>
                  <a:srgbClr val="343A40"/>
                </a:solidFill>
                <a:effectLst/>
                <a:latin typeface="din-2014"/>
              </a:rPr>
              <a:t>Rauschenberg working with master printer Robert Blackburn at ULAE (Universal Limited Art Editions), West Islip, New York, 1962. Photo: Hans </a:t>
            </a:r>
            <a:r>
              <a:rPr lang="en-US" sz="900" b="0" i="0" u="none" strike="noStrike" dirty="0" err="1">
                <a:solidFill>
                  <a:srgbClr val="343A40"/>
                </a:solidFill>
                <a:effectLst/>
                <a:latin typeface="din-2014"/>
              </a:rPr>
              <a:t>Namuth</a:t>
            </a:r>
            <a:r>
              <a:rPr lang="en-US" sz="900" b="0" i="0" u="none" strike="noStrike" dirty="0">
                <a:solidFill>
                  <a:srgbClr val="343A40"/>
                </a:solidFill>
                <a:effectLst/>
                <a:latin typeface="din-2014"/>
              </a:rPr>
              <a:t> © 1991 Hans </a:t>
            </a:r>
            <a:r>
              <a:rPr lang="en-US" sz="900" b="0" i="0" u="none" strike="noStrike" dirty="0" err="1">
                <a:solidFill>
                  <a:srgbClr val="343A40"/>
                </a:solidFill>
                <a:effectLst/>
                <a:latin typeface="din-2014"/>
              </a:rPr>
              <a:t>Namuth</a:t>
            </a:r>
            <a:r>
              <a:rPr lang="en-US" sz="900" b="0" i="0" u="none" strike="noStrike" dirty="0">
                <a:solidFill>
                  <a:srgbClr val="343A40"/>
                </a:solidFill>
                <a:effectLst/>
                <a:latin typeface="din-2014"/>
              </a:rPr>
              <a:t> </a:t>
            </a:r>
            <a:r>
              <a:rPr lang="en-US" sz="900" b="0" i="0" u="none" strike="noStrike" dirty="0" err="1">
                <a:solidFill>
                  <a:srgbClr val="343A40"/>
                </a:solidFill>
                <a:effectLst/>
                <a:latin typeface="din-2014"/>
              </a:rPr>
              <a:t>Estat</a:t>
            </a:r>
            <a:endParaRPr lang="en-US" sz="900" dirty="0"/>
          </a:p>
        </p:txBody>
      </p:sp>
      <p:sp>
        <p:nvSpPr>
          <p:cNvPr id="11" name="TextBox 10">
            <a:extLst>
              <a:ext uri="{FF2B5EF4-FFF2-40B4-BE49-F238E27FC236}">
                <a16:creationId xmlns:a16="http://schemas.microsoft.com/office/drawing/2014/main" id="{11774EF4-EFF7-CE42-B094-17994249CD7C}"/>
              </a:ext>
            </a:extLst>
          </p:cNvPr>
          <p:cNvSpPr txBox="1"/>
          <p:nvPr/>
        </p:nvSpPr>
        <p:spPr>
          <a:xfrm>
            <a:off x="2596680" y="6469106"/>
            <a:ext cx="1626010" cy="230832"/>
          </a:xfrm>
          <a:prstGeom prst="rect">
            <a:avLst/>
          </a:prstGeom>
          <a:noFill/>
        </p:spPr>
        <p:txBody>
          <a:bodyPr wrap="square">
            <a:spAutoFit/>
          </a:bodyPr>
          <a:lstStyle/>
          <a:p>
            <a:r>
              <a:rPr lang="en-US" sz="900" b="0" i="1" u="none" strike="noStrike">
                <a:solidFill>
                  <a:srgbClr val="343A40"/>
                </a:solidFill>
                <a:effectLst/>
                <a:latin typeface="din-2014"/>
              </a:rPr>
              <a:t>Booster</a:t>
            </a:r>
            <a:r>
              <a:rPr lang="en-US" sz="900" b="0" i="0" u="none" strike="noStrike">
                <a:solidFill>
                  <a:srgbClr val="343A40"/>
                </a:solidFill>
                <a:effectLst/>
                <a:latin typeface="din-2014"/>
              </a:rPr>
              <a:t>, 1967</a:t>
            </a:r>
            <a:endParaRPr lang="en-US" sz="900"/>
          </a:p>
        </p:txBody>
      </p:sp>
    </p:spTree>
    <p:extLst>
      <p:ext uri="{BB962C8B-B14F-4D97-AF65-F5344CB8AC3E}">
        <p14:creationId xmlns:p14="http://schemas.microsoft.com/office/powerpoint/2010/main" val="376410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523DA3-6A75-1DFB-95D6-5B054BF1AB19}"/>
              </a:ext>
            </a:extLst>
          </p:cNvPr>
          <p:cNvSpPr txBox="1"/>
          <p:nvPr/>
        </p:nvSpPr>
        <p:spPr>
          <a:xfrm>
            <a:off x="422787" y="1107398"/>
            <a:ext cx="6216552" cy="5480988"/>
          </a:xfrm>
          <a:prstGeom prst="rect">
            <a:avLst/>
          </a:prstGeom>
          <a:noFill/>
        </p:spPr>
        <p:txBody>
          <a:bodyPr wrap="square">
            <a:spAutoFit/>
          </a:bodyPr>
          <a:lstStyle/>
          <a:p>
            <a:pPr marL="457200" marR="0" indent="-457200">
              <a:lnSpc>
                <a:spcPts val="2900"/>
              </a:lnSpc>
              <a:spcBef>
                <a:spcPts val="0"/>
              </a:spcBef>
              <a:spcAft>
                <a:spcPts val="0"/>
              </a:spcAft>
              <a:buFont typeface="+mj-lt"/>
              <a:buAutoNum type="arabicPeriod"/>
            </a:pPr>
            <a:r>
              <a:rPr lang="en-US" sz="2200" dirty="0"/>
              <a:t>How do the materials employed in an artwork contribute to the delivery of the</a:t>
            </a:r>
            <a:r>
              <a:rPr lang="en-US" sz="2200" b="1" dirty="0"/>
              <a:t> concept </a:t>
            </a:r>
            <a:r>
              <a:rPr lang="en-US" sz="2200" dirty="0"/>
              <a:t>(idea), context, overall intention, understanding, and the reception of the artwork?</a:t>
            </a:r>
          </a:p>
          <a:p>
            <a:pPr marL="457200" marR="0" indent="-457200">
              <a:lnSpc>
                <a:spcPts val="2900"/>
              </a:lnSpc>
              <a:spcBef>
                <a:spcPts val="0"/>
              </a:spcBef>
              <a:spcAft>
                <a:spcPts val="0"/>
              </a:spcAft>
              <a:buFont typeface="+mj-lt"/>
              <a:buAutoNum type="arabicPeriod"/>
            </a:pPr>
            <a:endParaRPr lang="en-US" sz="2200" kern="100" dirty="0">
              <a:ea typeface="Calibri" panose="020F0502020204030204" pitchFamily="34" charset="0"/>
              <a:cs typeface="Times New Roman" panose="02020603050405020304" pitchFamily="18" charset="0"/>
            </a:endParaRPr>
          </a:p>
          <a:p>
            <a:pPr marL="457200" indent="-457200">
              <a:lnSpc>
                <a:spcPts val="2900"/>
              </a:lnSpc>
              <a:buFont typeface="+mj-lt"/>
              <a:buAutoNum type="arabicPeriod"/>
            </a:pPr>
            <a:r>
              <a:rPr lang="en-US" sz="2200" dirty="0"/>
              <a:t>Have you ever thought about how the actual </a:t>
            </a:r>
            <a:r>
              <a:rPr lang="en-US" sz="2200" b="1" dirty="0"/>
              <a:t>materials</a:t>
            </a:r>
            <a:r>
              <a:rPr lang="en-US" sz="2200" dirty="0"/>
              <a:t> chosen for an artwork and where they originate are not only closely tied to the intended idea and meaning, but also help to create meaning?</a:t>
            </a:r>
            <a:endParaRPr lang="en-US" sz="2200" kern="100" dirty="0">
              <a:ea typeface="Calibri" panose="020F0502020204030204" pitchFamily="34" charset="0"/>
              <a:cs typeface="Times New Roman" panose="02020603050405020304" pitchFamily="18" charset="0"/>
            </a:endParaRPr>
          </a:p>
          <a:p>
            <a:pPr marL="457200" marR="0" indent="-457200">
              <a:lnSpc>
                <a:spcPts val="2900"/>
              </a:lnSpc>
              <a:spcBef>
                <a:spcPts val="0"/>
              </a:spcBef>
              <a:spcAft>
                <a:spcPts val="0"/>
              </a:spcAft>
              <a:buFont typeface="+mj-lt"/>
              <a:buAutoNum type="arabicPeriod"/>
            </a:pPr>
            <a:endParaRPr lang="en-US" sz="2200" kern="100" dirty="0">
              <a:ea typeface="Calibri" panose="020F0502020204030204" pitchFamily="34" charset="0"/>
              <a:cs typeface="Times New Roman" panose="02020603050405020304" pitchFamily="18" charset="0"/>
            </a:endParaRPr>
          </a:p>
          <a:p>
            <a:pPr marL="457200" marR="0" indent="-457200">
              <a:lnSpc>
                <a:spcPts val="2900"/>
              </a:lnSpc>
              <a:spcBef>
                <a:spcPts val="0"/>
              </a:spcBef>
              <a:spcAft>
                <a:spcPts val="0"/>
              </a:spcAft>
              <a:buFont typeface="+mj-lt"/>
              <a:buAutoNum type="arabicPeriod"/>
            </a:pPr>
            <a:r>
              <a:rPr lang="en-US" sz="2200" kern="100" dirty="0">
                <a:ea typeface="Calibri" panose="020F0502020204030204" pitchFamily="34" charset="0"/>
                <a:cs typeface="Times New Roman" panose="02020603050405020304" pitchFamily="18" charset="0"/>
              </a:rPr>
              <a:t>What happens when completely different images are </a:t>
            </a:r>
            <a:r>
              <a:rPr lang="en-US" sz="2200" b="1" kern="100" dirty="0">
                <a:ea typeface="Calibri" panose="020F0502020204030204" pitchFamily="34" charset="0"/>
                <a:cs typeface="Times New Roman" panose="02020603050405020304" pitchFamily="18" charset="0"/>
              </a:rPr>
              <a:t>juxtaposed?</a:t>
            </a:r>
            <a:r>
              <a:rPr lang="en-US" sz="2200" kern="100" dirty="0">
                <a:ea typeface="Calibri" panose="020F0502020204030204" pitchFamily="34" charset="0"/>
                <a:cs typeface="Times New Roman" panose="02020603050405020304" pitchFamily="18" charset="0"/>
              </a:rPr>
              <a:t> How does a new story evolve?</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8450A8C-F5F8-67BF-FE55-AED93D3CD0ED}"/>
              </a:ext>
            </a:extLst>
          </p:cNvPr>
          <p:cNvSpPr txBox="1"/>
          <p:nvPr/>
        </p:nvSpPr>
        <p:spPr>
          <a:xfrm>
            <a:off x="117987" y="346986"/>
            <a:ext cx="1834285" cy="523220"/>
          </a:xfrm>
          <a:prstGeom prst="rect">
            <a:avLst/>
          </a:prstGeom>
          <a:noFill/>
        </p:spPr>
        <p:txBody>
          <a:bodyPr wrap="none" rtlCol="0">
            <a:spAutoFit/>
          </a:bodyPr>
          <a:lstStyle/>
          <a:p>
            <a:r>
              <a:rPr lang="en-US" sz="2800" b="1" dirty="0"/>
              <a:t>Reflections</a:t>
            </a:r>
          </a:p>
        </p:txBody>
      </p:sp>
      <p:pic>
        <p:nvPicPr>
          <p:cNvPr id="2" name="Picture 1">
            <a:extLst>
              <a:ext uri="{FF2B5EF4-FFF2-40B4-BE49-F238E27FC236}">
                <a16:creationId xmlns:a16="http://schemas.microsoft.com/office/drawing/2014/main" id="{A5269B73-2121-1EE0-DC26-9EFF4D07E6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4252" y="226325"/>
            <a:ext cx="4552832" cy="6253988"/>
          </a:xfrm>
          <a:prstGeom prst="rect">
            <a:avLst/>
          </a:prstGeom>
        </p:spPr>
      </p:pic>
    </p:spTree>
    <p:extLst>
      <p:ext uri="{BB962C8B-B14F-4D97-AF65-F5344CB8AC3E}">
        <p14:creationId xmlns:p14="http://schemas.microsoft.com/office/powerpoint/2010/main" val="132772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A08A5-A18F-CB01-D7D8-12395552749E}"/>
              </a:ext>
            </a:extLst>
          </p:cNvPr>
          <p:cNvSpPr txBox="1"/>
          <p:nvPr/>
        </p:nvSpPr>
        <p:spPr>
          <a:xfrm>
            <a:off x="278296" y="844701"/>
            <a:ext cx="7394711" cy="4574714"/>
          </a:xfrm>
          <a:prstGeom prst="rect">
            <a:avLst/>
          </a:prstGeom>
          <a:noFill/>
        </p:spPr>
        <p:txBody>
          <a:bodyPr wrap="square" rtlCol="0">
            <a:spAutoFit/>
          </a:bodyPr>
          <a:lstStyle/>
          <a:p>
            <a:pPr>
              <a:lnSpc>
                <a:spcPts val="2700"/>
              </a:lnSpc>
            </a:pPr>
            <a:r>
              <a:rPr lang="en-US" sz="2000" dirty="0"/>
              <a:t>Yet, his multimedia approach served as a forerunner for what was to come in art in the late 20</a:t>
            </a:r>
            <a:r>
              <a:rPr lang="en-US" sz="2000" baseline="30000" dirty="0"/>
              <a:t>th</a:t>
            </a:r>
            <a:r>
              <a:rPr lang="en-US" sz="2000" dirty="0"/>
              <a:t> and 21</a:t>
            </a:r>
            <a:r>
              <a:rPr lang="en-US" sz="2000" baseline="30000" dirty="0"/>
              <a:t>st</a:t>
            </a:r>
            <a:r>
              <a:rPr lang="en-US" sz="2000" dirty="0"/>
              <a:t> centuries</a:t>
            </a:r>
          </a:p>
          <a:p>
            <a:pPr>
              <a:lnSpc>
                <a:spcPts val="2700"/>
              </a:lnSpc>
            </a:pPr>
            <a:endParaRPr lang="en-US" sz="1200" dirty="0"/>
          </a:p>
          <a:p>
            <a:pPr>
              <a:lnSpc>
                <a:spcPts val="2700"/>
              </a:lnSpc>
            </a:pPr>
            <a:r>
              <a:rPr lang="en-US" sz="2000" dirty="0"/>
              <a:t>He provided a key to a radically rich, anti-formalist openness for working between “art and life”</a:t>
            </a:r>
          </a:p>
          <a:p>
            <a:pPr>
              <a:lnSpc>
                <a:spcPts val="2700"/>
              </a:lnSpc>
            </a:pPr>
            <a:endParaRPr lang="en-US" sz="2000" dirty="0"/>
          </a:p>
          <a:p>
            <a:pPr>
              <a:lnSpc>
                <a:spcPts val="2700"/>
              </a:lnSpc>
            </a:pPr>
            <a:r>
              <a:rPr lang="en-US" sz="2000" dirty="0"/>
              <a:t>Rauschenberg experimented and embraced technological, conceptual, and aesthetic innovations that stretched and re-invented traditional approaches to printmaking and created new forms. </a:t>
            </a:r>
          </a:p>
          <a:p>
            <a:pPr>
              <a:lnSpc>
                <a:spcPts val="2700"/>
              </a:lnSpc>
            </a:pPr>
            <a:endParaRPr lang="en-US" sz="2000" dirty="0"/>
          </a:p>
          <a:p>
            <a:pPr>
              <a:lnSpc>
                <a:spcPts val="2700"/>
              </a:lnSpc>
            </a:pPr>
            <a:r>
              <a:rPr lang="en-US" sz="2000" dirty="0"/>
              <a:t>The definition of “the print” is in a constant state of evolution. It can be and often is molded to the social and aesthetic needs of a given society and to the individual expression of a particular artist.  </a:t>
            </a:r>
          </a:p>
        </p:txBody>
      </p:sp>
      <p:sp>
        <p:nvSpPr>
          <p:cNvPr id="4" name="TextBox 3">
            <a:extLst>
              <a:ext uri="{FF2B5EF4-FFF2-40B4-BE49-F238E27FC236}">
                <a16:creationId xmlns:a16="http://schemas.microsoft.com/office/drawing/2014/main" id="{D7F30AB4-982A-BE60-AB23-48FA22699070}"/>
              </a:ext>
            </a:extLst>
          </p:cNvPr>
          <p:cNvSpPr txBox="1"/>
          <p:nvPr/>
        </p:nvSpPr>
        <p:spPr>
          <a:xfrm>
            <a:off x="172278" y="193670"/>
            <a:ext cx="11847444" cy="430887"/>
          </a:xfrm>
          <a:prstGeom prst="rect">
            <a:avLst/>
          </a:prstGeom>
          <a:noFill/>
        </p:spPr>
        <p:txBody>
          <a:bodyPr wrap="square">
            <a:spAutoFit/>
          </a:bodyPr>
          <a:lstStyle/>
          <a:p>
            <a:pPr algn="ctr"/>
            <a:r>
              <a:rPr lang="en-US" sz="2200" b="1" dirty="0"/>
              <a:t>Rauschenberg’s influence has been so pervasive for so long it often appears undetectable</a:t>
            </a:r>
          </a:p>
        </p:txBody>
      </p:sp>
      <p:sp>
        <p:nvSpPr>
          <p:cNvPr id="6" name="TextBox 5">
            <a:extLst>
              <a:ext uri="{FF2B5EF4-FFF2-40B4-BE49-F238E27FC236}">
                <a16:creationId xmlns:a16="http://schemas.microsoft.com/office/drawing/2014/main" id="{DB8621DF-0EB4-953A-CDAE-350EB55EE1B4}"/>
              </a:ext>
            </a:extLst>
          </p:cNvPr>
          <p:cNvSpPr txBox="1"/>
          <p:nvPr/>
        </p:nvSpPr>
        <p:spPr>
          <a:xfrm>
            <a:off x="172278" y="5985808"/>
            <a:ext cx="11847443" cy="400110"/>
          </a:xfrm>
          <a:prstGeom prst="rect">
            <a:avLst/>
          </a:prstGeom>
          <a:noFill/>
        </p:spPr>
        <p:txBody>
          <a:bodyPr wrap="square">
            <a:spAutoFit/>
          </a:bodyPr>
          <a:lstStyle/>
          <a:p>
            <a:pPr algn="ctr"/>
            <a:r>
              <a:rPr lang="en-US" sz="2000" b="1" dirty="0"/>
              <a:t>For Rauschenberg, his expression foreshadowed an entirely new type of society and cultural aesthetic.</a:t>
            </a:r>
          </a:p>
        </p:txBody>
      </p:sp>
      <p:pic>
        <p:nvPicPr>
          <p:cNvPr id="8" name="Picture 7" descr="A piece of brown cardboard&#10;&#10;Description automatically generated">
            <a:extLst>
              <a:ext uri="{FF2B5EF4-FFF2-40B4-BE49-F238E27FC236}">
                <a16:creationId xmlns:a16="http://schemas.microsoft.com/office/drawing/2014/main" id="{6E820553-3A46-88A7-3C06-D13CA0C609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17564" y="1311965"/>
            <a:ext cx="3788933" cy="3525079"/>
          </a:xfrm>
          <a:prstGeom prst="rect">
            <a:avLst/>
          </a:prstGeom>
        </p:spPr>
      </p:pic>
      <p:sp>
        <p:nvSpPr>
          <p:cNvPr id="10" name="TextBox 9">
            <a:extLst>
              <a:ext uri="{FF2B5EF4-FFF2-40B4-BE49-F238E27FC236}">
                <a16:creationId xmlns:a16="http://schemas.microsoft.com/office/drawing/2014/main" id="{E2288F83-F99D-4785-1364-9A07A97D731B}"/>
              </a:ext>
            </a:extLst>
          </p:cNvPr>
          <p:cNvSpPr txBox="1"/>
          <p:nvPr/>
        </p:nvSpPr>
        <p:spPr>
          <a:xfrm>
            <a:off x="7910357" y="5292473"/>
            <a:ext cx="3896140" cy="338554"/>
          </a:xfrm>
          <a:prstGeom prst="rect">
            <a:avLst/>
          </a:prstGeom>
          <a:noFill/>
        </p:spPr>
        <p:txBody>
          <a:bodyPr wrap="square">
            <a:spAutoFit/>
          </a:bodyPr>
          <a:lstStyle/>
          <a:p>
            <a:r>
              <a:rPr lang="en-US" sz="800" i="1" dirty="0"/>
              <a:t>Made in Tampa Clay Pieces 1</a:t>
            </a:r>
            <a:r>
              <a:rPr lang="en-US" sz="800" dirty="0"/>
              <a:t>, 1972 clay with </a:t>
            </a:r>
            <a:r>
              <a:rPr lang="en-US" sz="800" dirty="0" err="1"/>
              <a:t>screenprinted</a:t>
            </a:r>
            <a:r>
              <a:rPr lang="en-US" sz="800" dirty="0"/>
              <a:t> lacquer decals and soil patina.  14 ½ x 15 ½ x ¾ in.</a:t>
            </a:r>
          </a:p>
        </p:txBody>
      </p:sp>
    </p:spTree>
    <p:extLst>
      <p:ext uri="{BB962C8B-B14F-4D97-AF65-F5344CB8AC3E}">
        <p14:creationId xmlns:p14="http://schemas.microsoft.com/office/powerpoint/2010/main" val="301462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516C2-5EDD-9C61-F16F-12BFEC768699}"/>
              </a:ext>
            </a:extLst>
          </p:cNvPr>
          <p:cNvSpPr txBox="1"/>
          <p:nvPr/>
        </p:nvSpPr>
        <p:spPr>
          <a:xfrm>
            <a:off x="99789" y="77283"/>
            <a:ext cx="11867095" cy="461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400" dirty="0"/>
              <a:t>Activity 1: </a:t>
            </a:r>
            <a:r>
              <a:rPr lang="en-US" sz="2400" b="1" dirty="0"/>
              <a:t>Create a Wintergreen Oil Solvent Transfer Collage from photocopies to Tell A Sto</a:t>
            </a:r>
            <a:r>
              <a:rPr lang="en-US" sz="2400" dirty="0"/>
              <a:t>ry</a:t>
            </a:r>
          </a:p>
        </p:txBody>
      </p:sp>
      <p:sp>
        <p:nvSpPr>
          <p:cNvPr id="3" name="TextBox 2">
            <a:extLst>
              <a:ext uri="{FF2B5EF4-FFF2-40B4-BE49-F238E27FC236}">
                <a16:creationId xmlns:a16="http://schemas.microsoft.com/office/drawing/2014/main" id="{E2D5CFB0-4F64-3FF2-DD58-5F5EE8C83B0F}"/>
              </a:ext>
            </a:extLst>
          </p:cNvPr>
          <p:cNvSpPr txBox="1"/>
          <p:nvPr/>
        </p:nvSpPr>
        <p:spPr>
          <a:xfrm>
            <a:off x="99788" y="1237296"/>
            <a:ext cx="5698804" cy="1754326"/>
          </a:xfrm>
          <a:prstGeom prst="rect">
            <a:avLst/>
          </a:prstGeom>
          <a:noFill/>
        </p:spPr>
        <p:txBody>
          <a:bodyPr wrap="none" rtlCol="0">
            <a:spAutoFit/>
          </a:bodyPr>
          <a:lstStyle/>
          <a:p>
            <a:r>
              <a:rPr lang="en-US" dirty="0"/>
              <a:t>What kind of imagery can you combine to tell the story of: </a:t>
            </a:r>
          </a:p>
          <a:p>
            <a:pPr marL="285750" indent="-285750">
              <a:buFont typeface="Arial" panose="020B0604020202020204" pitchFamily="34" charset="0"/>
              <a:buChar char="•"/>
            </a:pPr>
            <a:r>
              <a:rPr lang="en-US" dirty="0"/>
              <a:t>You</a:t>
            </a:r>
          </a:p>
          <a:p>
            <a:pPr marL="285750" indent="-285750">
              <a:buFont typeface="Arial" panose="020B0604020202020204" pitchFamily="34" charset="0"/>
              <a:buChar char="•"/>
            </a:pPr>
            <a:r>
              <a:rPr lang="en-US" dirty="0"/>
              <a:t>Place</a:t>
            </a:r>
          </a:p>
          <a:p>
            <a:pPr marL="285750" indent="-285750">
              <a:buFont typeface="Arial" panose="020B0604020202020204" pitchFamily="34" charset="0"/>
              <a:buChar char="•"/>
            </a:pPr>
            <a:r>
              <a:rPr lang="en-US" dirty="0"/>
              <a:t>Your time</a:t>
            </a:r>
          </a:p>
          <a:p>
            <a:pPr marL="285750" indent="-285750">
              <a:buFont typeface="Arial" panose="020B0604020202020204" pitchFamily="34" charset="0"/>
              <a:buChar char="•"/>
            </a:pPr>
            <a:r>
              <a:rPr lang="en-US" dirty="0"/>
              <a:t>Or your culture?</a:t>
            </a:r>
          </a:p>
          <a:p>
            <a:endParaRPr lang="en-US" dirty="0"/>
          </a:p>
        </p:txBody>
      </p:sp>
      <p:sp>
        <p:nvSpPr>
          <p:cNvPr id="4" name="TextBox 3">
            <a:extLst>
              <a:ext uri="{FF2B5EF4-FFF2-40B4-BE49-F238E27FC236}">
                <a16:creationId xmlns:a16="http://schemas.microsoft.com/office/drawing/2014/main" id="{E228BA9A-8C49-46FF-66BA-104651233BF7}"/>
              </a:ext>
            </a:extLst>
          </p:cNvPr>
          <p:cNvSpPr txBox="1"/>
          <p:nvPr/>
        </p:nvSpPr>
        <p:spPr>
          <a:xfrm>
            <a:off x="99788" y="2860413"/>
            <a:ext cx="8154195" cy="3920304"/>
          </a:xfrm>
          <a:prstGeom prst="rect">
            <a:avLst/>
          </a:prstGeom>
          <a:noFill/>
          <a:ln w="38100">
            <a:solidFill>
              <a:srgbClr val="FF9300"/>
            </a:solidFill>
            <a:prstDash val="solid"/>
          </a:ln>
        </p:spPr>
        <p:txBody>
          <a:bodyPr wrap="square" rtlCol="0">
            <a:spAutoFit/>
          </a:bodyPr>
          <a:lstStyle/>
          <a:p>
            <a:pPr>
              <a:lnSpc>
                <a:spcPts val="2460"/>
              </a:lnSpc>
            </a:pPr>
            <a:r>
              <a:rPr lang="en-US" b="1" dirty="0">
                <a:solidFill>
                  <a:srgbClr val="FF9300"/>
                </a:solidFill>
              </a:rPr>
              <a:t>TO BEGIN:</a:t>
            </a:r>
          </a:p>
          <a:p>
            <a:pPr marL="342900" indent="-342900">
              <a:lnSpc>
                <a:spcPts val="2460"/>
              </a:lnSpc>
              <a:buFont typeface="+mj-lt"/>
              <a:buAutoNum type="arabicPeriod"/>
            </a:pPr>
            <a:r>
              <a:rPr lang="en-US" b="1" dirty="0"/>
              <a:t>Look Closely </a:t>
            </a:r>
            <a:r>
              <a:rPr lang="en-US" dirty="0"/>
              <a:t>at Rauschenberg’s Transfer Print Collages</a:t>
            </a:r>
          </a:p>
          <a:p>
            <a:pPr marL="342900" indent="-342900">
              <a:lnSpc>
                <a:spcPts val="2460"/>
              </a:lnSpc>
              <a:buFont typeface="+mj-lt"/>
              <a:buAutoNum type="arabicPeriod"/>
            </a:pPr>
            <a:r>
              <a:rPr lang="en-US" dirty="0"/>
              <a:t>Notice what kind of imagery the artist combines, how the sizes relate, and what kind of marks are made by </a:t>
            </a:r>
            <a:r>
              <a:rPr lang="en-US" b="1" dirty="0"/>
              <a:t>burnishing.</a:t>
            </a:r>
            <a:r>
              <a:rPr lang="en-US" dirty="0"/>
              <a:t> </a:t>
            </a:r>
          </a:p>
          <a:p>
            <a:pPr marL="342900" indent="-342900">
              <a:lnSpc>
                <a:spcPts val="2460"/>
              </a:lnSpc>
              <a:buFont typeface="+mj-lt"/>
              <a:buAutoNum type="arabicPeriod"/>
            </a:pPr>
            <a:r>
              <a:rPr lang="en-US" dirty="0"/>
              <a:t>When you are ready to create your own artwork, look for images in magazines, historical books, text in newspapers, and your family photo albums or photographs on your phone that when combined tell the narrative you want to convey.</a:t>
            </a:r>
          </a:p>
          <a:p>
            <a:pPr marL="342900" indent="-342900">
              <a:lnSpc>
                <a:spcPts val="2460"/>
              </a:lnSpc>
              <a:buFont typeface="+mj-lt"/>
              <a:buAutoNum type="arabicPeriod"/>
            </a:pPr>
            <a:r>
              <a:rPr lang="en-US" dirty="0"/>
              <a:t>Choose at least five images you would like to use. </a:t>
            </a:r>
            <a:r>
              <a:rPr lang="en-US" i="1" dirty="0"/>
              <a:t>Don’t overthink</a:t>
            </a:r>
          </a:p>
          <a:p>
            <a:pPr marL="342900" indent="-342900">
              <a:lnSpc>
                <a:spcPts val="2460"/>
              </a:lnSpc>
              <a:buFont typeface="+mj-lt"/>
              <a:buAutoNum type="arabicPeriod"/>
            </a:pPr>
            <a:r>
              <a:rPr lang="en-US" dirty="0"/>
              <a:t>Decide how big or small you want your work to be</a:t>
            </a:r>
          </a:p>
          <a:p>
            <a:pPr marL="342900" indent="-342900">
              <a:lnSpc>
                <a:spcPts val="2460"/>
              </a:lnSpc>
              <a:buFont typeface="+mj-lt"/>
              <a:buAutoNum type="arabicPeriod"/>
            </a:pPr>
            <a:r>
              <a:rPr lang="en-US" dirty="0"/>
              <a:t>Decide the size you would like to print each image</a:t>
            </a:r>
          </a:p>
          <a:p>
            <a:pPr marL="342900" indent="-342900">
              <a:lnSpc>
                <a:spcPts val="2460"/>
              </a:lnSpc>
              <a:buFont typeface="+mj-lt"/>
              <a:buAutoNum type="arabicPeriod"/>
            </a:pPr>
            <a:r>
              <a:rPr lang="en-US" dirty="0"/>
              <a:t>Then photocopy each of your images, text or print your photographs</a:t>
            </a:r>
          </a:p>
        </p:txBody>
      </p:sp>
      <p:sp>
        <p:nvSpPr>
          <p:cNvPr id="6" name="TextBox 5">
            <a:extLst>
              <a:ext uri="{FF2B5EF4-FFF2-40B4-BE49-F238E27FC236}">
                <a16:creationId xmlns:a16="http://schemas.microsoft.com/office/drawing/2014/main" id="{EBDF38B4-68F9-D94F-232B-496C01958242}"/>
              </a:ext>
            </a:extLst>
          </p:cNvPr>
          <p:cNvSpPr txBox="1"/>
          <p:nvPr/>
        </p:nvSpPr>
        <p:spPr>
          <a:xfrm>
            <a:off x="0" y="590965"/>
            <a:ext cx="12192000" cy="646331"/>
          </a:xfrm>
          <a:prstGeom prst="rect">
            <a:avLst/>
          </a:prstGeom>
          <a:noFill/>
        </p:spPr>
        <p:txBody>
          <a:bodyPr wrap="square">
            <a:spAutoFit/>
          </a:bodyPr>
          <a:lstStyle/>
          <a:p>
            <a:pPr algn="ctr"/>
            <a:r>
              <a:rPr lang="en-US" b="1" dirty="0"/>
              <a:t>Rauschenberg created Solvent Transfer Prints to make collages from images and words he found in magazines, newspapers and his own archives that had a handmade, painterly quality.</a:t>
            </a:r>
          </a:p>
        </p:txBody>
      </p:sp>
      <p:sp>
        <p:nvSpPr>
          <p:cNvPr id="12" name="TextBox 11">
            <a:extLst>
              <a:ext uri="{FF2B5EF4-FFF2-40B4-BE49-F238E27FC236}">
                <a16:creationId xmlns:a16="http://schemas.microsoft.com/office/drawing/2014/main" id="{707A73EB-DF3B-716E-8DC6-5C79E5EE9D3E}"/>
              </a:ext>
            </a:extLst>
          </p:cNvPr>
          <p:cNvSpPr txBox="1"/>
          <p:nvPr/>
        </p:nvSpPr>
        <p:spPr>
          <a:xfrm>
            <a:off x="8368681" y="4289008"/>
            <a:ext cx="3791712" cy="2462213"/>
          </a:xfrm>
          <a:prstGeom prst="rect">
            <a:avLst/>
          </a:prstGeom>
          <a:noFill/>
        </p:spPr>
        <p:txBody>
          <a:bodyPr wrap="square">
            <a:spAutoFit/>
          </a:bodyPr>
          <a:lstStyle/>
          <a:p>
            <a:r>
              <a:rPr lang="en-US" b="1" dirty="0">
                <a:solidFill>
                  <a:srgbClr val="FF0000"/>
                </a:solidFill>
              </a:rPr>
              <a:t>*TIPS*:</a:t>
            </a:r>
          </a:p>
          <a:p>
            <a:endParaRPr lang="en-US" sz="1000" b="1" dirty="0">
              <a:solidFill>
                <a:srgbClr val="FF0000"/>
              </a:solidFill>
            </a:endParaRPr>
          </a:p>
          <a:p>
            <a:pPr marL="285750" indent="-285750">
              <a:buFont typeface="Arial" panose="020B0604020202020204" pitchFamily="34" charset="0"/>
              <a:buChar char="•"/>
            </a:pPr>
            <a:r>
              <a:rPr lang="en-US" dirty="0"/>
              <a:t>Cheap photocopy’s work best for Solvent Transfers</a:t>
            </a:r>
          </a:p>
          <a:p>
            <a:pPr marL="285750" indent="-285750">
              <a:buFont typeface="Arial" panose="020B0604020202020204" pitchFamily="34" charset="0"/>
              <a:buChar char="•"/>
            </a:pPr>
            <a:r>
              <a:rPr lang="en-US" dirty="0"/>
              <a:t>You can also print your images from a printer.  </a:t>
            </a:r>
          </a:p>
          <a:p>
            <a:r>
              <a:rPr lang="en-US" dirty="0"/>
              <a:t>***Don’t worry if the color and printing are not perfect, this will add to the originality of your artwork</a:t>
            </a:r>
          </a:p>
        </p:txBody>
      </p:sp>
      <p:pic>
        <p:nvPicPr>
          <p:cNvPr id="13" name="Picture 2" descr="UntitledRR1968">
            <a:extLst>
              <a:ext uri="{FF2B5EF4-FFF2-40B4-BE49-F238E27FC236}">
                <a16:creationId xmlns:a16="http://schemas.microsoft.com/office/drawing/2014/main" id="{D81DFB30-BC54-EECA-7A37-5B44E99A43B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00288" y="1295007"/>
            <a:ext cx="3728499" cy="272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918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516C2-5EDD-9C61-F16F-12BFEC768699}"/>
              </a:ext>
            </a:extLst>
          </p:cNvPr>
          <p:cNvSpPr txBox="1"/>
          <p:nvPr/>
        </p:nvSpPr>
        <p:spPr>
          <a:xfrm>
            <a:off x="157569" y="95738"/>
            <a:ext cx="6005362" cy="40011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000"/>
              <a:t>Activity 1: Create a Wintergreen Solvent Transfer Collage</a:t>
            </a:r>
          </a:p>
        </p:txBody>
      </p:sp>
      <p:sp>
        <p:nvSpPr>
          <p:cNvPr id="5" name="TextBox 4">
            <a:extLst>
              <a:ext uri="{FF2B5EF4-FFF2-40B4-BE49-F238E27FC236}">
                <a16:creationId xmlns:a16="http://schemas.microsoft.com/office/drawing/2014/main" id="{44B67E30-EE4B-96C0-83FE-85120007A35F}"/>
              </a:ext>
            </a:extLst>
          </p:cNvPr>
          <p:cNvSpPr txBox="1"/>
          <p:nvPr/>
        </p:nvSpPr>
        <p:spPr>
          <a:xfrm>
            <a:off x="152899" y="555484"/>
            <a:ext cx="10786543" cy="2739211"/>
          </a:xfrm>
          <a:prstGeom prst="rect">
            <a:avLst/>
          </a:prstGeom>
          <a:noFill/>
          <a:ln w="28575">
            <a:noFill/>
          </a:ln>
        </p:spPr>
        <p:txBody>
          <a:bodyPr wrap="none" rtlCol="0">
            <a:spAutoFit/>
          </a:bodyPr>
          <a:lstStyle/>
          <a:p>
            <a:r>
              <a:rPr lang="en-US" b="1" dirty="0">
                <a:solidFill>
                  <a:srgbClr val="FF9300"/>
                </a:solidFill>
              </a:rPr>
              <a:t>MATERIALS:</a:t>
            </a:r>
          </a:p>
          <a:p>
            <a:endParaRPr lang="en-US" sz="1000" b="1" dirty="0">
              <a:solidFill>
                <a:srgbClr val="FF9300"/>
              </a:solidFill>
            </a:endParaRPr>
          </a:p>
          <a:p>
            <a:pPr marL="342900" indent="-342900">
              <a:buFont typeface="+mj-lt"/>
              <a:buAutoNum type="arabicPeriod"/>
            </a:pPr>
            <a:r>
              <a:rPr lang="en-US" dirty="0"/>
              <a:t>A piece of smooth print-making paper such as </a:t>
            </a:r>
            <a:r>
              <a:rPr lang="en-US" b="1" i="1" dirty="0"/>
              <a:t>BFK Rives </a:t>
            </a:r>
            <a:r>
              <a:rPr lang="en-US" dirty="0"/>
              <a:t>or smooth watercolor paper</a:t>
            </a:r>
          </a:p>
          <a:p>
            <a:pPr lvl="1"/>
            <a:r>
              <a:rPr lang="en-US" dirty="0"/>
              <a:t>You can use any paper, but your artwork will have a more substantial finished look if you choose good paper.</a:t>
            </a:r>
          </a:p>
          <a:p>
            <a:pPr marL="342900" indent="-342900">
              <a:buFont typeface="+mj-lt"/>
              <a:buAutoNum type="arabicPeriod"/>
            </a:pPr>
            <a:r>
              <a:rPr lang="en-US" dirty="0"/>
              <a:t>Wintergreen oil (as a solvent)</a:t>
            </a:r>
          </a:p>
          <a:p>
            <a:pPr marL="342900" indent="-342900">
              <a:buFont typeface="+mj-lt"/>
              <a:buAutoNum type="arabicPeriod"/>
            </a:pPr>
            <a:r>
              <a:rPr lang="en-US" dirty="0"/>
              <a:t>Wooden or metal spoon</a:t>
            </a:r>
          </a:p>
          <a:p>
            <a:pPr marL="342900" indent="-342900">
              <a:buFont typeface="+mj-lt"/>
              <a:buAutoNum type="arabicPeriod"/>
            </a:pPr>
            <a:r>
              <a:rPr lang="en-US" dirty="0"/>
              <a:t>Photocopies of your images</a:t>
            </a:r>
          </a:p>
          <a:p>
            <a:pPr marL="342900" indent="-342900">
              <a:buFont typeface="+mj-lt"/>
              <a:buAutoNum type="arabicPeriod"/>
            </a:pPr>
            <a:r>
              <a:rPr lang="en-US" dirty="0"/>
              <a:t>Qu-tips</a:t>
            </a:r>
          </a:p>
          <a:p>
            <a:pPr marL="342900" indent="-342900">
              <a:buFont typeface="+mj-lt"/>
              <a:buAutoNum type="arabicPeriod"/>
            </a:pPr>
            <a:r>
              <a:rPr lang="en-US" dirty="0"/>
              <a:t>Paper towels</a:t>
            </a:r>
          </a:p>
          <a:p>
            <a:pPr marL="342900" indent="-342900">
              <a:buFont typeface="+mj-lt"/>
              <a:buAutoNum type="arabicPeriod"/>
            </a:pPr>
            <a:r>
              <a:rPr lang="en-US" dirty="0"/>
              <a:t>Ventilated area</a:t>
            </a:r>
          </a:p>
        </p:txBody>
      </p:sp>
      <p:sp>
        <p:nvSpPr>
          <p:cNvPr id="8" name="TextBox 7">
            <a:extLst>
              <a:ext uri="{FF2B5EF4-FFF2-40B4-BE49-F238E27FC236}">
                <a16:creationId xmlns:a16="http://schemas.microsoft.com/office/drawing/2014/main" id="{F676D3FA-9C75-FEA3-5D1B-E10B1AAC9991}"/>
              </a:ext>
            </a:extLst>
          </p:cNvPr>
          <p:cNvSpPr txBox="1"/>
          <p:nvPr/>
        </p:nvSpPr>
        <p:spPr>
          <a:xfrm>
            <a:off x="197325" y="4572508"/>
            <a:ext cx="6369910" cy="2185214"/>
          </a:xfrm>
          <a:prstGeom prst="rect">
            <a:avLst/>
          </a:prstGeom>
          <a:noFill/>
          <a:ln w="28575">
            <a:solidFill>
              <a:srgbClr val="FF9300"/>
            </a:solidFill>
          </a:ln>
        </p:spPr>
        <p:txBody>
          <a:bodyPr wrap="square" rtlCol="0">
            <a:spAutoFit/>
          </a:bodyPr>
          <a:lstStyle/>
          <a:p>
            <a:r>
              <a:rPr lang="en-US" b="1" dirty="0">
                <a:solidFill>
                  <a:srgbClr val="FF9300"/>
                </a:solidFill>
              </a:rPr>
              <a:t>CONSIDERATIONS:</a:t>
            </a:r>
          </a:p>
          <a:p>
            <a:endParaRPr lang="en-US" sz="1000" b="1" dirty="0">
              <a:solidFill>
                <a:srgbClr val="FF9300"/>
              </a:solidFill>
            </a:endParaRPr>
          </a:p>
          <a:p>
            <a:pPr marL="342900" indent="-342900">
              <a:buFont typeface="+mj-lt"/>
              <a:buAutoNum type="arabicPeriod"/>
            </a:pPr>
            <a:r>
              <a:rPr lang="en-US" dirty="0"/>
              <a:t>How much of the image do you want to transfer.  </a:t>
            </a:r>
          </a:p>
          <a:p>
            <a:pPr marL="342900" indent="-342900">
              <a:buFont typeface="+mj-lt"/>
              <a:buAutoNum type="arabicPeriod"/>
            </a:pPr>
            <a:r>
              <a:rPr lang="en-US" dirty="0"/>
              <a:t>What kind of burnishing lines (or any) do you want?</a:t>
            </a:r>
          </a:p>
          <a:p>
            <a:pPr marL="342900" indent="-342900">
              <a:buFont typeface="+mj-lt"/>
              <a:buAutoNum type="arabicPeriod"/>
            </a:pPr>
            <a:r>
              <a:rPr lang="en-US" dirty="0"/>
              <a:t>How can you vary scale of the images for visual interest</a:t>
            </a:r>
          </a:p>
          <a:p>
            <a:pPr marL="342900" indent="-342900">
              <a:buFont typeface="+mj-lt"/>
              <a:buAutoNum type="arabicPeriod"/>
            </a:pPr>
            <a:r>
              <a:rPr lang="en-US" dirty="0"/>
              <a:t>Is it important that all text is readable?</a:t>
            </a:r>
          </a:p>
          <a:p>
            <a:pPr marL="342900" indent="-342900">
              <a:buFont typeface="+mj-lt"/>
              <a:buAutoNum type="arabicPeriod"/>
            </a:pPr>
            <a:r>
              <a:rPr lang="en-US" dirty="0"/>
              <a:t>What orientation do you want to place your images?</a:t>
            </a:r>
          </a:p>
          <a:p>
            <a:pPr marL="342900" indent="-342900">
              <a:buFont typeface="+mj-lt"/>
              <a:buAutoNum type="arabicPeriod"/>
            </a:pPr>
            <a:r>
              <a:rPr lang="en-US" dirty="0"/>
              <a:t>All the same direction, diagonally, upside down, etc.?</a:t>
            </a:r>
          </a:p>
        </p:txBody>
      </p:sp>
      <p:sp>
        <p:nvSpPr>
          <p:cNvPr id="13" name="TextBox 12">
            <a:extLst>
              <a:ext uri="{FF2B5EF4-FFF2-40B4-BE49-F238E27FC236}">
                <a16:creationId xmlns:a16="http://schemas.microsoft.com/office/drawing/2014/main" id="{A1EBC640-9AED-242F-B734-20D88DF8F19B}"/>
              </a:ext>
            </a:extLst>
          </p:cNvPr>
          <p:cNvSpPr txBox="1"/>
          <p:nvPr/>
        </p:nvSpPr>
        <p:spPr>
          <a:xfrm>
            <a:off x="197325" y="3285674"/>
            <a:ext cx="6291054" cy="1200329"/>
          </a:xfrm>
          <a:prstGeom prst="rect">
            <a:avLst/>
          </a:prstGeom>
          <a:noFill/>
          <a:ln w="28575">
            <a:solidFill>
              <a:srgbClr val="FF9300"/>
            </a:solidFill>
          </a:ln>
        </p:spPr>
        <p:txBody>
          <a:bodyPr wrap="square" rtlCol="0">
            <a:spAutoFit/>
          </a:bodyPr>
          <a:lstStyle/>
          <a:p>
            <a:r>
              <a:rPr lang="en-US" b="1" dirty="0">
                <a:solidFill>
                  <a:srgbClr val="FF9300"/>
                </a:solidFill>
              </a:rPr>
              <a:t>HOW TO:</a:t>
            </a:r>
          </a:p>
          <a:p>
            <a:r>
              <a:rPr lang="en-US" dirty="0">
                <a:solidFill>
                  <a:srgbClr val="FF9300"/>
                </a:solidFill>
              </a:rPr>
              <a:t>Watch the video tutorial c</a:t>
            </a:r>
            <a:r>
              <a:rPr lang="en-US" b="0" i="0" u="none" strike="noStrike" dirty="0">
                <a:solidFill>
                  <a:srgbClr val="FF9300"/>
                </a:solidFill>
                <a:effectLst/>
              </a:rPr>
              <a:t>reated by University of Michigan School of Art &amp; Design faculty Rebekah </a:t>
            </a:r>
            <a:r>
              <a:rPr lang="en-US" b="0" i="0" u="none" strike="noStrike" dirty="0" err="1">
                <a:solidFill>
                  <a:srgbClr val="FF9300"/>
                </a:solidFill>
                <a:effectLst/>
              </a:rPr>
              <a:t>Modrak</a:t>
            </a:r>
            <a:r>
              <a:rPr lang="en-US" b="0" i="0" u="none" strike="noStrike" dirty="0">
                <a:solidFill>
                  <a:srgbClr val="FF9300"/>
                </a:solidFill>
                <a:effectLst/>
              </a:rPr>
              <a:t> in conjunction with her new book, Reframing Photography</a:t>
            </a:r>
            <a:endParaRPr lang="en-US" dirty="0">
              <a:solidFill>
                <a:srgbClr val="FF9300"/>
              </a:solidFill>
            </a:endParaRPr>
          </a:p>
        </p:txBody>
      </p:sp>
      <p:sp>
        <p:nvSpPr>
          <p:cNvPr id="15" name="TextBox 14">
            <a:extLst>
              <a:ext uri="{FF2B5EF4-FFF2-40B4-BE49-F238E27FC236}">
                <a16:creationId xmlns:a16="http://schemas.microsoft.com/office/drawing/2014/main" id="{250FD6B2-B28C-254D-5279-856679F0190D}"/>
              </a:ext>
            </a:extLst>
          </p:cNvPr>
          <p:cNvSpPr txBox="1"/>
          <p:nvPr/>
        </p:nvSpPr>
        <p:spPr>
          <a:xfrm>
            <a:off x="8153476" y="6358490"/>
            <a:ext cx="3424008" cy="230832"/>
          </a:xfrm>
          <a:prstGeom prst="rect">
            <a:avLst/>
          </a:prstGeom>
          <a:noFill/>
        </p:spPr>
        <p:txBody>
          <a:bodyPr wrap="square">
            <a:spAutoFit/>
          </a:bodyPr>
          <a:lstStyle/>
          <a:p>
            <a:r>
              <a:rPr lang="en-US" sz="900" dirty="0"/>
              <a:t>https://</a:t>
            </a:r>
            <a:r>
              <a:rPr lang="en-US" sz="900" dirty="0" err="1"/>
              <a:t>www.youtube.com</a:t>
            </a:r>
            <a:r>
              <a:rPr lang="en-US" sz="900" dirty="0"/>
              <a:t>/</a:t>
            </a:r>
            <a:r>
              <a:rPr lang="en-US" sz="900" dirty="0" err="1"/>
              <a:t>watch?v</a:t>
            </a:r>
            <a:r>
              <a:rPr lang="en-US" sz="900" dirty="0"/>
              <a:t>=</a:t>
            </a:r>
            <a:r>
              <a:rPr lang="en-US" sz="900" dirty="0" err="1"/>
              <a:t>mscXiGUqrtE&amp;t</a:t>
            </a:r>
            <a:r>
              <a:rPr lang="en-US" sz="900" dirty="0"/>
              <a:t>=219s</a:t>
            </a:r>
          </a:p>
        </p:txBody>
      </p:sp>
      <p:pic>
        <p:nvPicPr>
          <p:cNvPr id="4" name="Online Media 3" descr="DIY Wintergreen Oil and Solvent Image Transfers">
            <a:hlinkClick r:id="" action="ppaction://media"/>
            <a:extLst>
              <a:ext uri="{FF2B5EF4-FFF2-40B4-BE49-F238E27FC236}">
                <a16:creationId xmlns:a16="http://schemas.microsoft.com/office/drawing/2014/main" id="{58F9340E-C8DB-2550-FF5A-5258B269713E}"/>
              </a:ext>
            </a:extLst>
          </p:cNvPr>
          <p:cNvPicPr>
            <a:picLocks noRot="1" noChangeAspect="1"/>
          </p:cNvPicPr>
          <p:nvPr>
            <a:videoFile r:link="rId1"/>
          </p:nvPr>
        </p:nvPicPr>
        <p:blipFill>
          <a:blip r:embed="rId3"/>
          <a:stretch>
            <a:fillRect/>
          </a:stretch>
        </p:blipFill>
        <p:spPr>
          <a:xfrm>
            <a:off x="7067522" y="1948628"/>
            <a:ext cx="4971579" cy="3728685"/>
          </a:xfrm>
          <a:prstGeom prst="rect">
            <a:avLst/>
          </a:prstGeom>
        </p:spPr>
      </p:pic>
    </p:spTree>
    <p:extLst>
      <p:ext uri="{BB962C8B-B14F-4D97-AF65-F5344CB8AC3E}">
        <p14:creationId xmlns:p14="http://schemas.microsoft.com/office/powerpoint/2010/main" val="15835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B17EFC-C5B2-F8D8-8D9A-8926E5C75281}"/>
              </a:ext>
            </a:extLst>
          </p:cNvPr>
          <p:cNvSpPr>
            <a:spLocks noGrp="1"/>
          </p:cNvSpPr>
          <p:nvPr>
            <p:ph idx="1"/>
          </p:nvPr>
        </p:nvSpPr>
        <p:spPr>
          <a:xfrm>
            <a:off x="179614" y="117987"/>
            <a:ext cx="11832771" cy="4351338"/>
          </a:xfrm>
        </p:spPr>
        <p:txBody>
          <a:bodyPr/>
          <a:lstStyle/>
          <a:p>
            <a:pPr marL="0" indent="0" algn="ctr">
              <a:lnSpc>
                <a:spcPts val="3560"/>
              </a:lnSpc>
              <a:buNone/>
            </a:pPr>
            <a:r>
              <a:rPr lang="en-US" b="0" i="0" u="none" strike="noStrike">
                <a:solidFill>
                  <a:srgbClr val="343A40"/>
                </a:solidFill>
                <a:effectLst/>
                <a:latin typeface="din-2014"/>
              </a:rPr>
              <a:t> </a:t>
            </a:r>
            <a:r>
              <a:rPr lang="en-US" sz="2800" b="1"/>
              <a:t>“Some artists leave an important mark; only a handful deliver the kind of legacy handed down by Robert Rauschenberg” </a:t>
            </a:r>
            <a:r>
              <a:rPr lang="en-US" sz="1800"/>
              <a:t>CVF</a:t>
            </a:r>
          </a:p>
          <a:p>
            <a:pPr marL="0" indent="0">
              <a:lnSpc>
                <a:spcPts val="3560"/>
              </a:lnSpc>
              <a:buNone/>
            </a:pPr>
            <a:r>
              <a:rPr lang="en-US" sz="2400" b="1"/>
              <a:t>Robert Rauschenberg </a:t>
            </a:r>
            <a:r>
              <a:rPr lang="en-US" sz="2400"/>
              <a:t>worked</a:t>
            </a:r>
            <a:r>
              <a:rPr lang="en-US" sz="2400" b="1"/>
              <a:t> </a:t>
            </a:r>
            <a:r>
              <a:rPr lang="en-US" sz="2400" b="0" i="0" u="none" strike="noStrike">
                <a:solidFill>
                  <a:srgbClr val="343A40"/>
                </a:solidFill>
                <a:effectLst/>
              </a:rPr>
              <a:t>in a wide range of materials, techniques, and disciplines. Rauschenberg is celebrated as a forerunner for nearly every art movement since Abstract Expressionism.</a:t>
            </a:r>
            <a:endParaRPr lang="en-US" sz="2400"/>
          </a:p>
        </p:txBody>
      </p:sp>
      <p:pic>
        <p:nvPicPr>
          <p:cNvPr id="4" name="Picture 3">
            <a:extLst>
              <a:ext uri="{FF2B5EF4-FFF2-40B4-BE49-F238E27FC236}">
                <a16:creationId xmlns:a16="http://schemas.microsoft.com/office/drawing/2014/main" id="{6026190C-0D98-5DB8-8F4B-8CEF01789E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3724" y="2340430"/>
            <a:ext cx="3391964" cy="4386940"/>
          </a:xfrm>
          <a:prstGeom prst="rect">
            <a:avLst/>
          </a:prstGeom>
        </p:spPr>
      </p:pic>
      <p:sp>
        <p:nvSpPr>
          <p:cNvPr id="5" name="TextBox 4">
            <a:extLst>
              <a:ext uri="{FF2B5EF4-FFF2-40B4-BE49-F238E27FC236}">
                <a16:creationId xmlns:a16="http://schemas.microsoft.com/office/drawing/2014/main" id="{62CA0224-AC3C-B5ED-97CD-347604BAD543}"/>
              </a:ext>
            </a:extLst>
          </p:cNvPr>
          <p:cNvSpPr txBox="1"/>
          <p:nvPr/>
        </p:nvSpPr>
        <p:spPr>
          <a:xfrm>
            <a:off x="8191497" y="6178617"/>
            <a:ext cx="3820886" cy="461665"/>
          </a:xfrm>
          <a:prstGeom prst="rect">
            <a:avLst/>
          </a:prstGeom>
          <a:noFill/>
        </p:spPr>
        <p:txBody>
          <a:bodyPr wrap="square">
            <a:spAutoFit/>
          </a:bodyPr>
          <a:lstStyle/>
          <a:p>
            <a:r>
              <a:rPr lang="en-US" sz="800">
                <a:solidFill>
                  <a:srgbClr val="211D1E"/>
                </a:solidFill>
                <a:effectLst/>
              </a:rPr>
              <a:t>Robert Rauschenberg, </a:t>
            </a:r>
            <a:r>
              <a:rPr lang="en-US" sz="800" i="1">
                <a:solidFill>
                  <a:srgbClr val="211D1E"/>
                </a:solidFill>
                <a:effectLst/>
              </a:rPr>
              <a:t>Splayed (Shales)</a:t>
            </a:r>
            <a:r>
              <a:rPr lang="en-US" sz="800">
                <a:solidFill>
                  <a:srgbClr val="211D1E"/>
                </a:solidFill>
                <a:effectLst/>
              </a:rPr>
              <a:t>, 1994. fire wax with transfer on canvas mounted on board with painted aluminum frame. 60 x 48 x 1-1/2 in. Collection of Ruth and Don </a:t>
            </a:r>
            <a:r>
              <a:rPr lang="en-US" sz="800" err="1">
                <a:solidFill>
                  <a:srgbClr val="211D1E"/>
                </a:solidFill>
                <a:effectLst/>
              </a:rPr>
              <a:t>Saff</a:t>
            </a:r>
            <a:r>
              <a:rPr lang="en-US" sz="800">
                <a:solidFill>
                  <a:srgbClr val="211D1E"/>
                </a:solidFill>
                <a:effectLst/>
              </a:rPr>
              <a:t>. Image Courtesy </a:t>
            </a:r>
            <a:r>
              <a:rPr lang="en-US" sz="800" err="1">
                <a:solidFill>
                  <a:srgbClr val="211D1E"/>
                </a:solidFill>
                <a:effectLst/>
              </a:rPr>
              <a:t>Saff</a:t>
            </a:r>
            <a:r>
              <a:rPr lang="en-US" sz="800">
                <a:solidFill>
                  <a:srgbClr val="211D1E"/>
                </a:solidFill>
                <a:effectLst/>
              </a:rPr>
              <a:t> Tech Arts, Photo: George Holzer.</a:t>
            </a:r>
          </a:p>
        </p:txBody>
      </p:sp>
      <p:sp>
        <p:nvSpPr>
          <p:cNvPr id="7" name="TextBox 6">
            <a:extLst>
              <a:ext uri="{FF2B5EF4-FFF2-40B4-BE49-F238E27FC236}">
                <a16:creationId xmlns:a16="http://schemas.microsoft.com/office/drawing/2014/main" id="{DEF7EE4D-0542-5607-3069-70711B08820E}"/>
              </a:ext>
            </a:extLst>
          </p:cNvPr>
          <p:cNvSpPr txBox="1"/>
          <p:nvPr/>
        </p:nvSpPr>
        <p:spPr>
          <a:xfrm>
            <a:off x="167815" y="2828835"/>
            <a:ext cx="4005979" cy="1015663"/>
          </a:xfrm>
          <a:prstGeom prst="rect">
            <a:avLst/>
          </a:prstGeom>
          <a:noFill/>
        </p:spPr>
        <p:txBody>
          <a:bodyPr wrap="square">
            <a:spAutoFit/>
          </a:bodyPr>
          <a:lstStyle/>
          <a:p>
            <a:r>
              <a:rPr lang="en-US" sz="2000" dirty="0"/>
              <a:t>He was a prolific artist who inspired and influenced generations of artists all over the world</a:t>
            </a:r>
          </a:p>
        </p:txBody>
      </p:sp>
    </p:spTree>
    <p:extLst>
      <p:ext uri="{BB962C8B-B14F-4D97-AF65-F5344CB8AC3E}">
        <p14:creationId xmlns:p14="http://schemas.microsoft.com/office/powerpoint/2010/main" val="143621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C56B5-4B5F-9F69-2118-F5024F1F4F24}"/>
              </a:ext>
            </a:extLst>
          </p:cNvPr>
          <p:cNvSpPr txBox="1"/>
          <p:nvPr/>
        </p:nvSpPr>
        <p:spPr>
          <a:xfrm>
            <a:off x="227682" y="635659"/>
            <a:ext cx="7146512" cy="79406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a:t>1925</a:t>
            </a:r>
            <a:r>
              <a:rPr lang="en-US" sz="2000"/>
              <a:t>: Born in Port Arthur, Texas, </a:t>
            </a:r>
            <a:r>
              <a:rPr lang="en-US" sz="2000" i="0" u="none" strike="noStrike">
                <a:effectLst/>
              </a:rPr>
              <a:t>Rauschenberg served in the U.S. Navy before studying art at the </a:t>
            </a:r>
            <a:r>
              <a:rPr lang="en-US" sz="2000" i="1" u="none" strike="noStrike">
                <a:effectLst/>
              </a:rPr>
              <a:t>Kansas City Art Institute </a:t>
            </a:r>
            <a:r>
              <a:rPr lang="en-US" sz="2000" i="0" u="none" strike="noStrike">
                <a:effectLst/>
              </a:rPr>
              <a:t>&amp; </a:t>
            </a:r>
            <a:r>
              <a:rPr lang="en-US" sz="2000" i="1" u="none" strike="noStrike" err="1">
                <a:effectLst/>
              </a:rPr>
              <a:t>Academie</a:t>
            </a:r>
            <a:r>
              <a:rPr lang="en-US" sz="2000" i="1" u="none" strike="noStrike">
                <a:effectLst/>
              </a:rPr>
              <a:t> &amp; Julian </a:t>
            </a:r>
            <a:r>
              <a:rPr lang="en-US" sz="2000" i="0" u="none" strike="noStrike">
                <a:effectLst/>
              </a:rPr>
              <a:t>in Paris.</a:t>
            </a:r>
          </a:p>
          <a:p>
            <a:pPr marL="285750" indent="-285750">
              <a:lnSpc>
                <a:spcPct val="150000"/>
              </a:lnSpc>
              <a:buFont typeface="Arial" panose="020B0604020202020204" pitchFamily="34" charset="0"/>
              <a:buChar char="•"/>
            </a:pPr>
            <a:r>
              <a:rPr lang="en-US" sz="2000" b="1"/>
              <a:t>1948</a:t>
            </a:r>
            <a:r>
              <a:rPr lang="en-US" sz="2000"/>
              <a:t>: Studied art at </a:t>
            </a:r>
            <a:r>
              <a:rPr lang="en-US" sz="2000" i="1"/>
              <a:t>Black Mountain College </a:t>
            </a:r>
          </a:p>
          <a:p>
            <a:pPr marL="285750" indent="-285750">
              <a:lnSpc>
                <a:spcPct val="150000"/>
              </a:lnSpc>
              <a:buFont typeface="Arial" panose="020B0604020202020204" pitchFamily="34" charset="0"/>
              <a:buChar char="•"/>
            </a:pPr>
            <a:r>
              <a:rPr lang="en-US" sz="2000"/>
              <a:t>Was interested in an experimentalist approach to art rather than more methodical and disciplined approaches.</a:t>
            </a:r>
          </a:p>
          <a:p>
            <a:pPr marL="285750" indent="-285750">
              <a:lnSpc>
                <a:spcPct val="150000"/>
              </a:lnSpc>
              <a:buFont typeface="Arial" panose="020B0604020202020204" pitchFamily="34" charset="0"/>
              <a:buChar char="•"/>
            </a:pPr>
            <a:r>
              <a:rPr lang="en-US" sz="2000"/>
              <a:t>He experimented with a variety of mediums including printmaking, drawing, photography, painting, sculpture, and theatre; his works often featured some combination of these and blurred conventional distinctions between artistic categories.</a:t>
            </a:r>
          </a:p>
          <a:p>
            <a:pPr marL="285750" indent="-285750">
              <a:lnSpc>
                <a:spcPct val="150000"/>
              </a:lnSpc>
              <a:buFont typeface="Arial" panose="020B0604020202020204" pitchFamily="34" charset="0"/>
              <a:buChar char="•"/>
            </a:pPr>
            <a:r>
              <a:rPr lang="en-US" sz="2000" b="1" i="0" u="none" strike="noStrike">
                <a:effectLst/>
              </a:rPr>
              <a:t>1949: </a:t>
            </a:r>
            <a:r>
              <a:rPr lang="en-US" sz="2000" i="0" u="none" strike="noStrike">
                <a:effectLst/>
              </a:rPr>
              <a:t>Moved to New York City and challenged the status quo with his </a:t>
            </a:r>
            <a:r>
              <a:rPr lang="en-US" sz="2000"/>
              <a:t>age-defying artwork by age 25.</a:t>
            </a:r>
          </a:p>
          <a:p>
            <a:pPr algn="ctr"/>
            <a:endParaRPr lang="en-US" sz="2000"/>
          </a:p>
          <a:p>
            <a:pPr marL="285750" indent="-285750">
              <a:lnSpc>
                <a:spcPct val="150000"/>
              </a:lnSpc>
              <a:buFont typeface="Arial" panose="020B0604020202020204" pitchFamily="34" charset="0"/>
              <a:buChar char="•"/>
            </a:pPr>
            <a:endParaRPr lang="en-US" sz="2000"/>
          </a:p>
          <a:p>
            <a:pPr marL="285750" indent="-285750">
              <a:lnSpc>
                <a:spcPct val="150000"/>
              </a:lnSpc>
              <a:buFont typeface="Arial" panose="020B0604020202020204" pitchFamily="34" charset="0"/>
              <a:buChar char="•"/>
            </a:pPr>
            <a:endParaRPr lang="en-US" sz="2000"/>
          </a:p>
          <a:p>
            <a:pPr algn="ctr"/>
            <a:endParaRPr lang="en-US" sz="2000"/>
          </a:p>
          <a:p>
            <a:r>
              <a:rPr lang="en-US" sz="2000"/>
              <a:t> </a:t>
            </a:r>
          </a:p>
        </p:txBody>
      </p:sp>
      <p:sp>
        <p:nvSpPr>
          <p:cNvPr id="4" name="TextBox 3">
            <a:extLst>
              <a:ext uri="{FF2B5EF4-FFF2-40B4-BE49-F238E27FC236}">
                <a16:creationId xmlns:a16="http://schemas.microsoft.com/office/drawing/2014/main" id="{54699F9E-DBCB-406F-1C8C-689F3C221E9A}"/>
              </a:ext>
            </a:extLst>
          </p:cNvPr>
          <p:cNvSpPr txBox="1"/>
          <p:nvPr/>
        </p:nvSpPr>
        <p:spPr>
          <a:xfrm>
            <a:off x="0" y="82943"/>
            <a:ext cx="12192000" cy="523220"/>
          </a:xfrm>
          <a:prstGeom prst="rect">
            <a:avLst/>
          </a:prstGeom>
          <a:noFill/>
        </p:spPr>
        <p:txBody>
          <a:bodyPr wrap="square">
            <a:spAutoFit/>
          </a:bodyPr>
          <a:lstStyle/>
          <a:p>
            <a:pPr algn="ctr"/>
            <a:r>
              <a:rPr lang="en-US" sz="2800" b="1"/>
              <a:t>Who is Robert Rauschenberg? </a:t>
            </a:r>
            <a:r>
              <a:rPr lang="en-US" sz="2400"/>
              <a:t>A Brief Biography</a:t>
            </a:r>
          </a:p>
        </p:txBody>
      </p:sp>
      <p:pic>
        <p:nvPicPr>
          <p:cNvPr id="15" name="Picture 14" descr="A person standing with his hand on his hip&#10;&#10;Description automatically generated">
            <a:extLst>
              <a:ext uri="{FF2B5EF4-FFF2-40B4-BE49-F238E27FC236}">
                <a16:creationId xmlns:a16="http://schemas.microsoft.com/office/drawing/2014/main" id="{A1C6BCF9-FE14-0169-D634-2ACE1C5E4F8E}"/>
              </a:ext>
            </a:extLst>
          </p:cNvPr>
          <p:cNvPicPr>
            <a:picLocks noChangeAspect="1"/>
          </p:cNvPicPr>
          <p:nvPr/>
        </p:nvPicPr>
        <p:blipFill>
          <a:blip r:embed="rId2"/>
          <a:stretch>
            <a:fillRect/>
          </a:stretch>
        </p:blipFill>
        <p:spPr>
          <a:xfrm>
            <a:off x="7720217" y="1081699"/>
            <a:ext cx="4384918" cy="4384918"/>
          </a:xfrm>
          <a:prstGeom prst="rect">
            <a:avLst/>
          </a:prstGeom>
        </p:spPr>
      </p:pic>
      <p:sp>
        <p:nvSpPr>
          <p:cNvPr id="17" name="TextBox 16">
            <a:extLst>
              <a:ext uri="{FF2B5EF4-FFF2-40B4-BE49-F238E27FC236}">
                <a16:creationId xmlns:a16="http://schemas.microsoft.com/office/drawing/2014/main" id="{F3F1DE03-E019-14BB-4BC5-BDD8E20FAAD3}"/>
              </a:ext>
            </a:extLst>
          </p:cNvPr>
          <p:cNvSpPr txBox="1"/>
          <p:nvPr/>
        </p:nvSpPr>
        <p:spPr>
          <a:xfrm>
            <a:off x="8109476" y="6190594"/>
            <a:ext cx="3854842" cy="461665"/>
          </a:xfrm>
          <a:prstGeom prst="rect">
            <a:avLst/>
          </a:prstGeom>
          <a:noFill/>
        </p:spPr>
        <p:txBody>
          <a:bodyPr wrap="square">
            <a:spAutoFit/>
          </a:bodyPr>
          <a:lstStyle/>
          <a:p>
            <a:r>
              <a:rPr lang="en-US" sz="1200"/>
              <a:t>Robert Rauschenberg, New York, May 2, 1960. Photo: Richard Avedon © The Richard Avedon Foundation</a:t>
            </a:r>
          </a:p>
        </p:txBody>
      </p:sp>
    </p:spTree>
    <p:extLst>
      <p:ext uri="{BB962C8B-B14F-4D97-AF65-F5344CB8AC3E}">
        <p14:creationId xmlns:p14="http://schemas.microsoft.com/office/powerpoint/2010/main" val="57088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C56B5-4B5F-9F69-2118-F5024F1F4F24}"/>
              </a:ext>
            </a:extLst>
          </p:cNvPr>
          <p:cNvSpPr txBox="1"/>
          <p:nvPr/>
        </p:nvSpPr>
        <p:spPr>
          <a:xfrm>
            <a:off x="3242036" y="917007"/>
            <a:ext cx="6991645" cy="6201698"/>
          </a:xfrm>
          <a:prstGeom prst="rect">
            <a:avLst/>
          </a:prstGeom>
          <a:noFill/>
        </p:spPr>
        <p:txBody>
          <a:bodyPr wrap="square" rtlCol="0">
            <a:spAutoFit/>
          </a:bodyPr>
          <a:lstStyle/>
          <a:p>
            <a:pPr algn="ctr"/>
            <a:endParaRPr lang="en-US" sz="1600" dirty="0"/>
          </a:p>
          <a:p>
            <a:pPr marL="285750" indent="-285750">
              <a:lnSpc>
                <a:spcPct val="150000"/>
              </a:lnSpc>
              <a:buFont typeface="Arial" panose="020B0604020202020204" pitchFamily="34" charset="0"/>
              <a:buChar char="•"/>
            </a:pPr>
            <a:r>
              <a:rPr lang="en-US" sz="1600" b="1" dirty="0"/>
              <a:t>1949</a:t>
            </a:r>
            <a:r>
              <a:rPr lang="en-US" sz="1600" dirty="0"/>
              <a:t>: Initiated a studio practice in New York City</a:t>
            </a:r>
          </a:p>
          <a:p>
            <a:pPr marL="285750" indent="-285750">
              <a:lnSpc>
                <a:spcPct val="150000"/>
              </a:lnSpc>
              <a:buFont typeface="Arial" panose="020B0604020202020204" pitchFamily="34" charset="0"/>
              <a:buChar char="•"/>
            </a:pPr>
            <a:r>
              <a:rPr lang="en-US" sz="1600" b="1" dirty="0"/>
              <a:t>1950</a:t>
            </a:r>
            <a:r>
              <a:rPr lang="en-US" sz="1600" dirty="0"/>
              <a:t>: Introduced to the Abstract Expressionists and began to incorporate their free brushwork and new ideas into his paintings.</a:t>
            </a:r>
          </a:p>
          <a:p>
            <a:pPr marL="285750" indent="-285750">
              <a:lnSpc>
                <a:spcPct val="150000"/>
              </a:lnSpc>
              <a:buFont typeface="Arial" panose="020B0604020202020204" pitchFamily="34" charset="0"/>
              <a:buChar char="•"/>
            </a:pPr>
            <a:r>
              <a:rPr lang="en-US" sz="1600" b="1" dirty="0"/>
              <a:t>1951</a:t>
            </a:r>
            <a:r>
              <a:rPr lang="en-US" sz="1600" dirty="0"/>
              <a:t>: Expanded on the abstract idiom with the inclusion of materials taken from his immediate environment.</a:t>
            </a:r>
          </a:p>
          <a:p>
            <a:pPr marL="285750" indent="-285750">
              <a:lnSpc>
                <a:spcPct val="150000"/>
              </a:lnSpc>
              <a:buFont typeface="Arial" panose="020B0604020202020204" pitchFamily="34" charset="0"/>
              <a:buChar char="•"/>
            </a:pPr>
            <a:r>
              <a:rPr lang="en-US" sz="1600" b="1" dirty="0"/>
              <a:t>1952-1953</a:t>
            </a:r>
            <a:r>
              <a:rPr lang="en-US" sz="1600" dirty="0"/>
              <a:t>: Travelled to Italy and North Africa where he created </a:t>
            </a:r>
            <a:r>
              <a:rPr lang="en-US" sz="1600" b="1" dirty="0"/>
              <a:t>collages</a:t>
            </a:r>
            <a:r>
              <a:rPr lang="en-US" sz="1600" dirty="0"/>
              <a:t>, and small sculptures including </a:t>
            </a:r>
            <a:r>
              <a:rPr lang="en-US" sz="1600" i="1" dirty="0"/>
              <a:t>Scatole </a:t>
            </a:r>
            <a:r>
              <a:rPr lang="en-US" sz="1600" i="1" dirty="0" err="1"/>
              <a:t>Personali</a:t>
            </a:r>
            <a:r>
              <a:rPr lang="en-US" sz="1600" i="1" dirty="0"/>
              <a:t> </a:t>
            </a:r>
            <a:r>
              <a:rPr lang="en-US" sz="1600" dirty="0"/>
              <a:t>out of </a:t>
            </a:r>
            <a:r>
              <a:rPr lang="en-US" sz="1600" b="1" dirty="0"/>
              <a:t>found materials</a:t>
            </a:r>
          </a:p>
          <a:p>
            <a:pPr marL="285750" indent="-285750">
              <a:lnSpc>
                <a:spcPct val="150000"/>
              </a:lnSpc>
              <a:buFont typeface="Arial" panose="020B0604020202020204" pitchFamily="34" charset="0"/>
              <a:buChar char="•"/>
            </a:pPr>
            <a:r>
              <a:rPr lang="en-US" sz="1600" b="1" dirty="0"/>
              <a:t>1953: </a:t>
            </a:r>
            <a:r>
              <a:rPr lang="en-US" sz="1600" dirty="0"/>
              <a:t>Returned to New York City and began creating sculptures with found materials such as scrap metal, wood, and twine in his Lower Manhattan studio.</a:t>
            </a:r>
          </a:p>
          <a:p>
            <a:pPr marL="285750" indent="-285750">
              <a:lnSpc>
                <a:spcPct val="150000"/>
              </a:lnSpc>
              <a:buFont typeface="Arial" panose="020B0604020202020204" pitchFamily="34" charset="0"/>
              <a:buChar char="•"/>
            </a:pPr>
            <a:r>
              <a:rPr lang="en-US" sz="1600" dirty="0"/>
              <a:t>Rauschenberg famously stated that "</a:t>
            </a:r>
            <a:r>
              <a:rPr lang="en-US" sz="1600" b="1" dirty="0"/>
              <a:t>painting relates to both art and life</a:t>
            </a:r>
            <a:r>
              <a:rPr lang="en-US" sz="1600" dirty="0"/>
              <a:t>," and he wanted to work "in the gap between the two”.</a:t>
            </a:r>
          </a:p>
          <a:p>
            <a:pPr marL="285750" indent="-285750">
              <a:lnSpc>
                <a:spcPct val="150000"/>
              </a:lnSpc>
              <a:buFont typeface="Arial" panose="020B0604020202020204" pitchFamily="34" charset="0"/>
              <a:buChar char="•"/>
            </a:pPr>
            <a:r>
              <a:rPr lang="en-US" sz="1600" dirty="0"/>
              <a:t>He questioned distinctions between art objects and everyday objects, and his use of readymade (found) materials reinterpreted the intellectual issues raised by the Dada artist Marcel Duchamp’s </a:t>
            </a:r>
            <a:r>
              <a:rPr lang="en-US" sz="1600" i="1" dirty="0"/>
              <a:t>Fountain</a:t>
            </a:r>
          </a:p>
          <a:p>
            <a:pPr marL="285750" indent="-285750">
              <a:lnSpc>
                <a:spcPct val="150000"/>
              </a:lnSpc>
              <a:buFont typeface="Arial" panose="020B0604020202020204" pitchFamily="34" charset="0"/>
              <a:buChar char="•"/>
            </a:pPr>
            <a:endParaRPr lang="en-US" i="1" dirty="0"/>
          </a:p>
          <a:p>
            <a:r>
              <a:rPr lang="en-US" dirty="0"/>
              <a:t> </a:t>
            </a:r>
          </a:p>
        </p:txBody>
      </p:sp>
      <p:pic>
        <p:nvPicPr>
          <p:cNvPr id="6" name="Picture 5" descr="A person standing in front of a painting&#10;&#10;Description automatically generated">
            <a:extLst>
              <a:ext uri="{FF2B5EF4-FFF2-40B4-BE49-F238E27FC236}">
                <a16:creationId xmlns:a16="http://schemas.microsoft.com/office/drawing/2014/main" id="{9D56ACD3-9F12-B2AB-0933-2799FB230F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99" y="1709057"/>
            <a:ext cx="3123427" cy="3971564"/>
          </a:xfrm>
          <a:prstGeom prst="rect">
            <a:avLst/>
          </a:prstGeom>
        </p:spPr>
      </p:pic>
      <p:sp>
        <p:nvSpPr>
          <p:cNvPr id="10" name="TextBox 9">
            <a:extLst>
              <a:ext uri="{FF2B5EF4-FFF2-40B4-BE49-F238E27FC236}">
                <a16:creationId xmlns:a16="http://schemas.microsoft.com/office/drawing/2014/main" id="{D35285C1-33BE-61F9-3655-C943089AFAE8}"/>
              </a:ext>
            </a:extLst>
          </p:cNvPr>
          <p:cNvSpPr txBox="1"/>
          <p:nvPr/>
        </p:nvSpPr>
        <p:spPr>
          <a:xfrm>
            <a:off x="105103" y="5933091"/>
            <a:ext cx="3342288" cy="400110"/>
          </a:xfrm>
          <a:prstGeom prst="rect">
            <a:avLst/>
          </a:prstGeom>
          <a:noFill/>
        </p:spPr>
        <p:txBody>
          <a:bodyPr wrap="square">
            <a:spAutoFit/>
          </a:bodyPr>
          <a:lstStyle/>
          <a:p>
            <a:r>
              <a:rPr lang="en-US" sz="1000"/>
              <a:t>Rauschenberg with </a:t>
            </a:r>
            <a:r>
              <a:rPr lang="en-US" sz="1000" i="1"/>
              <a:t>Stripper </a:t>
            </a:r>
            <a:r>
              <a:rPr lang="en-US" sz="1000"/>
              <a:t>(1962) in his Broadway studio, New York, ca. 1962</a:t>
            </a:r>
          </a:p>
        </p:txBody>
      </p:sp>
      <p:sp>
        <p:nvSpPr>
          <p:cNvPr id="7" name="TextBox 6">
            <a:extLst>
              <a:ext uri="{FF2B5EF4-FFF2-40B4-BE49-F238E27FC236}">
                <a16:creationId xmlns:a16="http://schemas.microsoft.com/office/drawing/2014/main" id="{F906C94A-53A4-EAFE-6BE2-CA5A8C31EB8A}"/>
              </a:ext>
            </a:extLst>
          </p:cNvPr>
          <p:cNvSpPr txBox="1"/>
          <p:nvPr/>
        </p:nvSpPr>
        <p:spPr>
          <a:xfrm>
            <a:off x="0" y="732341"/>
            <a:ext cx="6371767" cy="369332"/>
          </a:xfrm>
          <a:prstGeom prst="rect">
            <a:avLst/>
          </a:prstGeom>
          <a:noFill/>
        </p:spPr>
        <p:txBody>
          <a:bodyPr wrap="square">
            <a:spAutoFit/>
          </a:bodyPr>
          <a:lstStyle/>
          <a:p>
            <a:r>
              <a:rPr lang="en-US" sz="1800" b="1"/>
              <a:t>Robert Rauschenberg</a:t>
            </a:r>
            <a:r>
              <a:rPr lang="en-US" b="1"/>
              <a:t>-</a:t>
            </a:r>
            <a:r>
              <a:rPr lang="en-US" sz="1800"/>
              <a:t>Material</a:t>
            </a:r>
            <a:r>
              <a:rPr lang="en-US"/>
              <a:t>, </a:t>
            </a:r>
            <a:r>
              <a:rPr lang="en-US" sz="1800"/>
              <a:t>Egalitarian</a:t>
            </a:r>
            <a:r>
              <a:rPr lang="en-US"/>
              <a:t>ism and Life</a:t>
            </a:r>
          </a:p>
        </p:txBody>
      </p:sp>
      <p:sp>
        <p:nvSpPr>
          <p:cNvPr id="9" name="TextBox 8">
            <a:extLst>
              <a:ext uri="{FF2B5EF4-FFF2-40B4-BE49-F238E27FC236}">
                <a16:creationId xmlns:a16="http://schemas.microsoft.com/office/drawing/2014/main" id="{5052A802-7A81-7D58-432E-8527148DACA0}"/>
              </a:ext>
            </a:extLst>
          </p:cNvPr>
          <p:cNvSpPr txBox="1"/>
          <p:nvPr/>
        </p:nvSpPr>
        <p:spPr>
          <a:xfrm>
            <a:off x="86898" y="174638"/>
            <a:ext cx="12105101" cy="461665"/>
          </a:xfrm>
          <a:prstGeom prst="rect">
            <a:avLst/>
          </a:prstGeom>
          <a:noFill/>
        </p:spPr>
        <p:txBody>
          <a:bodyPr wrap="square">
            <a:spAutoFit/>
          </a:bodyPr>
          <a:lstStyle/>
          <a:p>
            <a:pPr algn="ctr">
              <a:spcBef>
                <a:spcPts val="0"/>
              </a:spcBef>
              <a:spcAft>
                <a:spcPts val="0"/>
              </a:spcAft>
            </a:pPr>
            <a:r>
              <a:rPr lang="en-US" sz="2400" b="1">
                <a:solidFill>
                  <a:srgbClr val="101010"/>
                </a:solidFill>
                <a:effectLst/>
              </a:rPr>
              <a:t>You begin with the possibilities of the material </a:t>
            </a:r>
            <a:r>
              <a:rPr lang="en-US">
                <a:solidFill>
                  <a:srgbClr val="101010"/>
                </a:solidFill>
                <a:effectLst/>
              </a:rPr>
              <a:t>Robert Rauschenberg</a:t>
            </a:r>
            <a:endParaRPr lang="en-US">
              <a:effectLst/>
            </a:endParaRPr>
          </a:p>
        </p:txBody>
      </p:sp>
      <p:pic>
        <p:nvPicPr>
          <p:cNvPr id="4" name="Picture 3">
            <a:extLst>
              <a:ext uri="{FF2B5EF4-FFF2-40B4-BE49-F238E27FC236}">
                <a16:creationId xmlns:a16="http://schemas.microsoft.com/office/drawing/2014/main" id="{E6A3F64A-A84E-6282-C3B2-96E07E9A96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43744" y="2809915"/>
            <a:ext cx="1997933" cy="1435153"/>
          </a:xfrm>
          <a:prstGeom prst="rect">
            <a:avLst/>
          </a:prstGeom>
        </p:spPr>
      </p:pic>
      <p:sp>
        <p:nvSpPr>
          <p:cNvPr id="8" name="TextBox 7">
            <a:extLst>
              <a:ext uri="{FF2B5EF4-FFF2-40B4-BE49-F238E27FC236}">
                <a16:creationId xmlns:a16="http://schemas.microsoft.com/office/drawing/2014/main" id="{78D6A030-4A97-681B-4EEA-C1227CE9BC3C}"/>
              </a:ext>
            </a:extLst>
          </p:cNvPr>
          <p:cNvSpPr txBox="1"/>
          <p:nvPr/>
        </p:nvSpPr>
        <p:spPr>
          <a:xfrm>
            <a:off x="8762813" y="6421069"/>
            <a:ext cx="3342288" cy="369332"/>
          </a:xfrm>
          <a:prstGeom prst="rect">
            <a:avLst/>
          </a:prstGeom>
          <a:noFill/>
        </p:spPr>
        <p:txBody>
          <a:bodyPr wrap="square">
            <a:spAutoFit/>
          </a:bodyPr>
          <a:lstStyle/>
          <a:p>
            <a:pPr marL="0" marR="0">
              <a:spcBef>
                <a:spcPts val="0"/>
              </a:spcBef>
              <a:spcAft>
                <a:spcPts val="0"/>
              </a:spcAft>
            </a:pPr>
            <a:r>
              <a:rPr lang="en-US" sz="900" i="1" kern="100" dirty="0">
                <a:effectLst/>
                <a:ea typeface="Calibri" panose="020F0502020204030204" pitchFamily="34" charset="0"/>
                <a:cs typeface="Times New Roman (Body CS)"/>
              </a:rPr>
              <a:t>Scatole </a:t>
            </a:r>
            <a:r>
              <a:rPr lang="en-US" sz="900" i="1" kern="100" dirty="0" err="1">
                <a:effectLst/>
                <a:ea typeface="Calibri" panose="020F0502020204030204" pitchFamily="34" charset="0"/>
                <a:cs typeface="Times New Roman (Body CS)"/>
              </a:rPr>
              <a:t>Personali</a:t>
            </a:r>
            <a:r>
              <a:rPr lang="en-US" sz="900" kern="100" dirty="0">
                <a:effectLst/>
                <a:ea typeface="Calibri" panose="020F0502020204030204" pitchFamily="34" charset="0"/>
                <a:cs typeface="Times New Roman (Body CS)"/>
              </a:rPr>
              <a:t>, 1951, </a:t>
            </a:r>
            <a:r>
              <a:rPr lang="en-US" sz="900" dirty="0">
                <a:solidFill>
                  <a:srgbClr val="000000"/>
                </a:solidFill>
                <a:effectLst/>
                <a:ea typeface="Calibri" panose="020F0502020204030204" pitchFamily="34" charset="0"/>
                <a:cs typeface="Roboto" panose="02000000000000000000" pitchFamily="2" charset="0"/>
              </a:rPr>
              <a:t>painted wooden box with lid, wooden beads, fabric, soil, stones and winged insect  </a:t>
            </a:r>
            <a:r>
              <a:rPr lang="en-US" sz="900" kern="100" dirty="0">
                <a:effectLst/>
                <a:ea typeface="Calibri" panose="020F0502020204030204" pitchFamily="34" charset="0"/>
                <a:cs typeface="Lucida Sans Unicode" panose="020B0602030504020204" pitchFamily="34" charset="0"/>
              </a:rPr>
              <a:t>1 ¾ x 3 ¾ x 13 ¼ inches</a:t>
            </a:r>
            <a:endParaRPr lang="en-US" sz="900" kern="100" dirty="0">
              <a:effectLst/>
              <a:ea typeface="Calibri" panose="020F0502020204030204" pitchFamily="34" charset="0"/>
              <a:cs typeface="Times New Roman (Body CS)"/>
            </a:endParaRPr>
          </a:p>
        </p:txBody>
      </p:sp>
    </p:spTree>
    <p:extLst>
      <p:ext uri="{BB962C8B-B14F-4D97-AF65-F5344CB8AC3E}">
        <p14:creationId xmlns:p14="http://schemas.microsoft.com/office/powerpoint/2010/main" val="84382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1D5BBD-564C-C050-E1CB-9EDA8445F56B}"/>
              </a:ext>
            </a:extLst>
          </p:cNvPr>
          <p:cNvSpPr txBox="1"/>
          <p:nvPr/>
        </p:nvSpPr>
        <p:spPr>
          <a:xfrm>
            <a:off x="132521" y="1725185"/>
            <a:ext cx="6188769" cy="5132815"/>
          </a:xfrm>
          <a:prstGeom prst="rect">
            <a:avLst/>
          </a:prstGeom>
          <a:noFill/>
        </p:spPr>
        <p:txBody>
          <a:bodyPr wrap="square">
            <a:spAutoFit/>
          </a:bodyPr>
          <a:lstStyle/>
          <a:p>
            <a:pPr marL="342900" indent="-342900">
              <a:lnSpc>
                <a:spcPts val="2800"/>
              </a:lnSpc>
              <a:buFont typeface="Arial" panose="020B0604020202020204" pitchFamily="34" charset="0"/>
              <a:buChar char="•"/>
            </a:pPr>
            <a:r>
              <a:rPr lang="en-US" sz="2000" dirty="0">
                <a:solidFill>
                  <a:srgbClr val="000000"/>
                </a:solidFill>
                <a:effectLst/>
                <a:latin typeface="Calibri" panose="020F0502020204030204" pitchFamily="34" charset="0"/>
              </a:rPr>
              <a:t>Robert Rauschenberg  stated: “I think a picture is more like the real world when it’s made out of the real world.”</a:t>
            </a:r>
          </a:p>
          <a:p>
            <a:pPr marL="342900" indent="-342900">
              <a:lnSpc>
                <a:spcPts val="2800"/>
              </a:lnSpc>
              <a:buFont typeface="Arial" panose="020B0604020202020204" pitchFamily="34" charset="0"/>
              <a:buChar char="•"/>
            </a:pPr>
            <a:endParaRPr lang="en-US" dirty="0">
              <a:solidFill>
                <a:srgbClr val="000000"/>
              </a:solidFill>
              <a:latin typeface="Calibri" panose="020F0502020204030204" pitchFamily="34" charset="0"/>
            </a:endParaRPr>
          </a:p>
          <a:p>
            <a:pPr marL="342900" indent="-342900">
              <a:lnSpc>
                <a:spcPts val="2800"/>
              </a:lnSpc>
              <a:buFont typeface="Arial" panose="020B0604020202020204" pitchFamily="34" charset="0"/>
              <a:buChar char="•"/>
            </a:pPr>
            <a:r>
              <a:rPr lang="en-US" sz="1800" dirty="0">
                <a:solidFill>
                  <a:srgbClr val="000000"/>
                </a:solidFill>
                <a:effectLst/>
                <a:latin typeface="Calibri" panose="020F0502020204030204" pitchFamily="34" charset="0"/>
              </a:rPr>
              <a:t> </a:t>
            </a:r>
            <a:r>
              <a:rPr lang="en-US" sz="2000" dirty="0"/>
              <a:t>He created </a:t>
            </a:r>
            <a:r>
              <a:rPr lang="en-US" sz="2000" b="1" dirty="0"/>
              <a:t>collages</a:t>
            </a:r>
            <a:r>
              <a:rPr lang="en-US" sz="2000" dirty="0"/>
              <a:t> and small sculptures including </a:t>
            </a:r>
            <a:r>
              <a:rPr lang="en-US" sz="2000" i="1" dirty="0"/>
              <a:t>Scatole </a:t>
            </a:r>
            <a:r>
              <a:rPr lang="en-US" sz="2000" i="1" dirty="0" err="1"/>
              <a:t>Personali</a:t>
            </a:r>
            <a:r>
              <a:rPr lang="en-US" sz="2000" i="1" dirty="0"/>
              <a:t> </a:t>
            </a:r>
            <a:r>
              <a:rPr lang="en-US" sz="2000" dirty="0"/>
              <a:t>out of </a:t>
            </a:r>
            <a:r>
              <a:rPr lang="en-US" sz="2000" b="1" dirty="0"/>
              <a:t>found materials</a:t>
            </a:r>
          </a:p>
          <a:p>
            <a:pPr marL="285750" indent="-285750">
              <a:lnSpc>
                <a:spcPts val="2800"/>
              </a:lnSpc>
              <a:buFont typeface="Arial" panose="020B0604020202020204" pitchFamily="34" charset="0"/>
              <a:buChar char="•"/>
            </a:pPr>
            <a:endParaRPr lang="en-US" sz="2000" b="1" dirty="0"/>
          </a:p>
          <a:p>
            <a:pPr marL="285750" indent="-285750">
              <a:lnSpc>
                <a:spcPts val="2800"/>
              </a:lnSpc>
              <a:buFont typeface="Arial" panose="020B0604020202020204" pitchFamily="34" charset="0"/>
              <a:buChar char="•"/>
            </a:pPr>
            <a:r>
              <a:rPr lang="en-US" sz="2000" dirty="0"/>
              <a:t>Rauschenberg expanded the abstract idiom by including recognizable images and materials taken from his immediate environment. </a:t>
            </a:r>
          </a:p>
          <a:p>
            <a:pPr marL="285750" indent="-285750">
              <a:lnSpc>
                <a:spcPts val="2800"/>
              </a:lnSpc>
              <a:buFont typeface="Arial" panose="020B0604020202020204" pitchFamily="34" charset="0"/>
              <a:buChar char="•"/>
            </a:pPr>
            <a:endParaRPr lang="en-US" sz="2000" dirty="0"/>
          </a:p>
          <a:p>
            <a:pPr marL="285750" indent="-285750">
              <a:lnSpc>
                <a:spcPts val="2800"/>
              </a:lnSpc>
              <a:buFont typeface="Arial" panose="020B0604020202020204" pitchFamily="34" charset="0"/>
              <a:buChar char="•"/>
            </a:pPr>
            <a:r>
              <a:rPr lang="en-US" sz="2000" dirty="0"/>
              <a:t>The small, fetishistic assemblages made in Italy were laboratories for the later </a:t>
            </a:r>
            <a:r>
              <a:rPr lang="en-US" sz="2000" b="1" dirty="0"/>
              <a:t>Combines</a:t>
            </a:r>
          </a:p>
          <a:p>
            <a:pPr marL="285750" indent="-285750">
              <a:lnSpc>
                <a:spcPct val="150000"/>
              </a:lnSpc>
              <a:buFont typeface="Arial" panose="020B0604020202020204" pitchFamily="34" charset="0"/>
              <a:buChar char="•"/>
            </a:pPr>
            <a:endParaRPr lang="en-US" sz="1800" b="1" dirty="0"/>
          </a:p>
        </p:txBody>
      </p:sp>
      <p:pic>
        <p:nvPicPr>
          <p:cNvPr id="5" name="Picture 4" descr="A wooden box with a box full of sand and beads&#10;&#10;Description automatically generated">
            <a:extLst>
              <a:ext uri="{FF2B5EF4-FFF2-40B4-BE49-F238E27FC236}">
                <a16:creationId xmlns:a16="http://schemas.microsoft.com/office/drawing/2014/main" id="{F9C489A3-4E79-D5B2-3AEC-534EC7975E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27306" y="1836377"/>
            <a:ext cx="5526157" cy="4326863"/>
          </a:xfrm>
          <a:prstGeom prst="rect">
            <a:avLst/>
          </a:prstGeom>
        </p:spPr>
      </p:pic>
      <p:sp>
        <p:nvSpPr>
          <p:cNvPr id="7" name="TextBox 6">
            <a:extLst>
              <a:ext uri="{FF2B5EF4-FFF2-40B4-BE49-F238E27FC236}">
                <a16:creationId xmlns:a16="http://schemas.microsoft.com/office/drawing/2014/main" id="{24462A8E-31E1-E950-F9F0-435DC3A7B3F3}"/>
              </a:ext>
            </a:extLst>
          </p:cNvPr>
          <p:cNvSpPr txBox="1"/>
          <p:nvPr/>
        </p:nvSpPr>
        <p:spPr>
          <a:xfrm>
            <a:off x="132521" y="65341"/>
            <a:ext cx="11926957" cy="1112228"/>
          </a:xfrm>
          <a:prstGeom prst="rect">
            <a:avLst/>
          </a:prstGeom>
          <a:noFill/>
        </p:spPr>
        <p:txBody>
          <a:bodyPr wrap="square">
            <a:spAutoFit/>
          </a:bodyPr>
          <a:lstStyle/>
          <a:p>
            <a:pPr algn="ctr">
              <a:lnSpc>
                <a:spcPts val="2700"/>
              </a:lnSpc>
            </a:pPr>
            <a:r>
              <a:rPr lang="en-US" sz="2000" b="1" dirty="0"/>
              <a:t>1952-1953: Rauschenberg’s collages and sculptures made while traveling in Europe and North Africa with artist Cy Twombly, introduce his method of combining different subjects and materials  and contain many of his enduring </a:t>
            </a:r>
            <a:r>
              <a:rPr lang="en-US" sz="2000" b="1" i="1" dirty="0"/>
              <a:t>motifs</a:t>
            </a:r>
          </a:p>
        </p:txBody>
      </p:sp>
      <p:sp>
        <p:nvSpPr>
          <p:cNvPr id="9" name="TextBox 8">
            <a:extLst>
              <a:ext uri="{FF2B5EF4-FFF2-40B4-BE49-F238E27FC236}">
                <a16:creationId xmlns:a16="http://schemas.microsoft.com/office/drawing/2014/main" id="{AD21E926-4AB7-9A13-F3BA-A1AC1EE93FC1}"/>
              </a:ext>
            </a:extLst>
          </p:cNvPr>
          <p:cNvSpPr txBox="1"/>
          <p:nvPr/>
        </p:nvSpPr>
        <p:spPr>
          <a:xfrm>
            <a:off x="5830956" y="6504655"/>
            <a:ext cx="6642824" cy="230832"/>
          </a:xfrm>
          <a:prstGeom prst="rect">
            <a:avLst/>
          </a:prstGeom>
          <a:noFill/>
        </p:spPr>
        <p:txBody>
          <a:bodyPr wrap="square">
            <a:spAutoFit/>
          </a:bodyPr>
          <a:lstStyle/>
          <a:p>
            <a:pPr marL="0" marR="0">
              <a:spcBef>
                <a:spcPts val="0"/>
              </a:spcBef>
              <a:spcAft>
                <a:spcPts val="0"/>
              </a:spcAft>
            </a:pPr>
            <a:r>
              <a:rPr lang="en-US" sz="900" i="1" kern="100" dirty="0">
                <a:effectLst/>
                <a:ea typeface="Calibri" panose="020F0502020204030204" pitchFamily="34" charset="0"/>
                <a:cs typeface="Times New Roman (Body CS)"/>
              </a:rPr>
              <a:t>Scatole </a:t>
            </a:r>
            <a:r>
              <a:rPr lang="en-US" sz="900" i="1" kern="100" dirty="0" err="1">
                <a:effectLst/>
                <a:ea typeface="Calibri" panose="020F0502020204030204" pitchFamily="34" charset="0"/>
                <a:cs typeface="Times New Roman (Body CS)"/>
              </a:rPr>
              <a:t>Personali</a:t>
            </a:r>
            <a:r>
              <a:rPr lang="en-US" sz="900" kern="100" dirty="0">
                <a:effectLst/>
                <a:ea typeface="Calibri" panose="020F0502020204030204" pitchFamily="34" charset="0"/>
                <a:cs typeface="Times New Roman (Body CS)"/>
              </a:rPr>
              <a:t>, 1951, </a:t>
            </a:r>
            <a:r>
              <a:rPr lang="en-US" sz="900" dirty="0">
                <a:solidFill>
                  <a:srgbClr val="000000"/>
                </a:solidFill>
                <a:effectLst/>
                <a:ea typeface="Calibri" panose="020F0502020204030204" pitchFamily="34" charset="0"/>
                <a:cs typeface="Roboto" panose="02000000000000000000" pitchFamily="2" charset="0"/>
              </a:rPr>
              <a:t>painted wooden box with lid, wooden beads, fabric, soil, stones and winged insect  </a:t>
            </a:r>
            <a:r>
              <a:rPr lang="en-US" sz="900" kern="100" dirty="0">
                <a:effectLst/>
                <a:ea typeface="Calibri" panose="020F0502020204030204" pitchFamily="34" charset="0"/>
                <a:cs typeface="Lucida Sans Unicode" panose="020B0602030504020204" pitchFamily="34" charset="0"/>
              </a:rPr>
              <a:t>1 ¾ x 3 ¾ x 13 ¼ inches</a:t>
            </a:r>
            <a:endParaRPr lang="en-US" sz="900" kern="100" dirty="0">
              <a:effectLst/>
              <a:ea typeface="Calibri" panose="020F0502020204030204" pitchFamily="34" charset="0"/>
              <a:cs typeface="Times New Roman (Body CS)"/>
            </a:endParaRPr>
          </a:p>
        </p:txBody>
      </p:sp>
    </p:spTree>
    <p:extLst>
      <p:ext uri="{BB962C8B-B14F-4D97-AF65-F5344CB8AC3E}">
        <p14:creationId xmlns:p14="http://schemas.microsoft.com/office/powerpoint/2010/main" val="164352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C7E32-A12D-3144-CABA-E32CA6A68981}"/>
              </a:ext>
            </a:extLst>
          </p:cNvPr>
          <p:cNvSpPr txBox="1"/>
          <p:nvPr/>
        </p:nvSpPr>
        <p:spPr>
          <a:xfrm>
            <a:off x="255442" y="1780556"/>
            <a:ext cx="7120190" cy="482523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100" b="1" dirty="0"/>
              <a:t>1954-55: </a:t>
            </a:r>
            <a:r>
              <a:rPr lang="en-US" sz="2100" dirty="0"/>
              <a:t>The first, fully realized </a:t>
            </a:r>
            <a:r>
              <a:rPr lang="en-US" sz="2100" b="1" dirty="0"/>
              <a:t>Combines</a:t>
            </a:r>
            <a:r>
              <a:rPr lang="en-US" sz="2100" dirty="0"/>
              <a:t> were created, eliminating all distinctions between objects, painting, and sculpture</a:t>
            </a:r>
          </a:p>
          <a:p>
            <a:pPr marL="285750" indent="-285750">
              <a:lnSpc>
                <a:spcPct val="150000"/>
              </a:lnSpc>
              <a:buFont typeface="Arial" panose="020B0604020202020204" pitchFamily="34" charset="0"/>
              <a:buChar char="•"/>
            </a:pPr>
            <a:endParaRPr lang="en-US" sz="1000" dirty="0"/>
          </a:p>
          <a:p>
            <a:pPr marL="285750" indent="-285750">
              <a:lnSpc>
                <a:spcPct val="150000"/>
              </a:lnSpc>
              <a:buFont typeface="Arial" panose="020B0604020202020204" pitchFamily="34" charset="0"/>
              <a:buChar char="•"/>
            </a:pPr>
            <a:r>
              <a:rPr lang="en-US" sz="2100" dirty="0"/>
              <a:t>The divisions between found materials and precious art materials were dissolved </a:t>
            </a:r>
          </a:p>
          <a:p>
            <a:pPr>
              <a:lnSpc>
                <a:spcPct val="150000"/>
              </a:lnSpc>
            </a:pPr>
            <a:endParaRPr lang="en-US" sz="1000" dirty="0"/>
          </a:p>
          <a:p>
            <a:pPr marL="285750" indent="-285750">
              <a:lnSpc>
                <a:spcPct val="150000"/>
              </a:lnSpc>
              <a:buFont typeface="Arial" panose="020B0604020202020204" pitchFamily="34" charset="0"/>
              <a:buChar char="•"/>
            </a:pPr>
            <a:r>
              <a:rPr lang="en-US" sz="2100" dirty="0"/>
              <a:t>Art no longer belonged to the elite few of the art world but rather legitimately to the viewer and the public from which they came</a:t>
            </a:r>
            <a:r>
              <a:rPr lang="en-US" sz="1900" dirty="0"/>
              <a:t> </a:t>
            </a:r>
          </a:p>
          <a:p>
            <a:pPr marL="285750" indent="-285750">
              <a:lnSpc>
                <a:spcPct val="150000"/>
              </a:lnSpc>
              <a:buFont typeface="Arial" panose="020B0604020202020204" pitchFamily="34" charset="0"/>
              <a:buChar char="•"/>
            </a:pPr>
            <a:endParaRPr lang="en-US" sz="1900" dirty="0"/>
          </a:p>
        </p:txBody>
      </p:sp>
      <p:sp>
        <p:nvSpPr>
          <p:cNvPr id="5" name="TextBox 4">
            <a:extLst>
              <a:ext uri="{FF2B5EF4-FFF2-40B4-BE49-F238E27FC236}">
                <a16:creationId xmlns:a16="http://schemas.microsoft.com/office/drawing/2014/main" id="{32493E57-4F5C-577E-7A94-5173D17561F7}"/>
              </a:ext>
            </a:extLst>
          </p:cNvPr>
          <p:cNvSpPr txBox="1"/>
          <p:nvPr/>
        </p:nvSpPr>
        <p:spPr>
          <a:xfrm>
            <a:off x="109666" y="-307390"/>
            <a:ext cx="12082334" cy="1706686"/>
          </a:xfrm>
          <a:prstGeom prst="rect">
            <a:avLst/>
          </a:prstGeom>
          <a:noFill/>
        </p:spPr>
        <p:txBody>
          <a:bodyPr wrap="square">
            <a:spAutoFit/>
          </a:bodyPr>
          <a:lstStyle/>
          <a:p>
            <a:endParaRPr lang="en-US" sz="2400">
              <a:solidFill>
                <a:srgbClr val="000000"/>
              </a:solidFill>
              <a:effectLst/>
            </a:endParaRPr>
          </a:p>
          <a:p>
            <a:pPr>
              <a:lnSpc>
                <a:spcPts val="3280"/>
              </a:lnSpc>
            </a:pPr>
            <a:r>
              <a:rPr lang="en-US" sz="2400" b="1">
                <a:solidFill>
                  <a:srgbClr val="000000"/>
                </a:solidFill>
                <a:effectLst/>
              </a:rPr>
              <a:t>“I’ve always felt as though, whatever I’ve used and whatever I’ve done, the method was always closer to a collaboration with materials than to any kind of conscious manipulation and control.” </a:t>
            </a:r>
            <a:r>
              <a:rPr lang="en-US" sz="1400" b="0">
                <a:solidFill>
                  <a:srgbClr val="000000"/>
                </a:solidFill>
                <a:effectLst/>
              </a:rPr>
              <a:t>Robert Rauschenberg</a:t>
            </a:r>
            <a:endParaRPr lang="en-US" sz="1400"/>
          </a:p>
        </p:txBody>
      </p:sp>
      <p:pic>
        <p:nvPicPr>
          <p:cNvPr id="8" name="Picture 2">
            <a:hlinkClick r:id="rId3"/>
            <a:extLst>
              <a:ext uri="{FF2B5EF4-FFF2-40B4-BE49-F238E27FC236}">
                <a16:creationId xmlns:a16="http://schemas.microsoft.com/office/drawing/2014/main" id="{A1E01187-A4EC-B535-B69F-DB7CFACA3C7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55984" y="1121663"/>
            <a:ext cx="2691275" cy="560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99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C7E32-A12D-3144-CABA-E32CA6A68981}"/>
              </a:ext>
            </a:extLst>
          </p:cNvPr>
          <p:cNvSpPr txBox="1"/>
          <p:nvPr/>
        </p:nvSpPr>
        <p:spPr>
          <a:xfrm>
            <a:off x="147814" y="1517416"/>
            <a:ext cx="6305995" cy="512294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000" b="1" dirty="0"/>
              <a:t>Combines</a:t>
            </a:r>
            <a:r>
              <a:rPr lang="en-US" sz="2000" b="1" i="1" dirty="0"/>
              <a:t> </a:t>
            </a:r>
            <a:r>
              <a:rPr lang="en-US" sz="2000" dirty="0"/>
              <a:t>were made from materials in the world and were both two-dimensional collages and eventually three-dimensional objects came to be part of this collaged form. </a:t>
            </a:r>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r>
              <a:rPr lang="en-US" sz="2000" dirty="0"/>
              <a:t>Art belonged to and represented everyone, everything, and everyday experiences from the lived world.</a:t>
            </a:r>
          </a:p>
          <a:p>
            <a:pPr>
              <a:lnSpc>
                <a:spcPct val="150000"/>
              </a:lnSpc>
            </a:pPr>
            <a:endParaRPr lang="en-US" sz="2000" dirty="0"/>
          </a:p>
          <a:p>
            <a:pPr marL="285750" indent="-285750">
              <a:lnSpc>
                <a:spcPct val="150000"/>
              </a:lnSpc>
              <a:buFont typeface="Arial" panose="020B0604020202020204" pitchFamily="34" charset="0"/>
              <a:buChar char="•"/>
            </a:pPr>
            <a:r>
              <a:rPr lang="en-US" sz="2000" dirty="0"/>
              <a:t>New ideas evolved from the juxtaposition of materials and unrelated images which imbued ordinary objects with new  (sometimes unforeseen) meanings</a:t>
            </a:r>
          </a:p>
        </p:txBody>
      </p:sp>
      <p:pic>
        <p:nvPicPr>
          <p:cNvPr id="8193" name="Picture 1" descr="monogram">
            <a:extLst>
              <a:ext uri="{FF2B5EF4-FFF2-40B4-BE49-F238E27FC236}">
                <a16:creationId xmlns:a16="http://schemas.microsoft.com/office/drawing/2014/main" id="{90D1346A-0C0B-840A-0F5A-1E3CA8C0804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26298" y="1694594"/>
            <a:ext cx="5371637" cy="45011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0C494A-96EC-EC67-7BCF-7C38F551FDC1}"/>
              </a:ext>
            </a:extLst>
          </p:cNvPr>
          <p:cNvSpPr txBox="1"/>
          <p:nvPr/>
        </p:nvSpPr>
        <p:spPr>
          <a:xfrm>
            <a:off x="8951711" y="6408358"/>
            <a:ext cx="1835558" cy="231999"/>
          </a:xfrm>
          <a:prstGeom prst="rect">
            <a:avLst/>
          </a:prstGeom>
          <a:noFill/>
        </p:spPr>
        <p:txBody>
          <a:bodyPr wrap="square">
            <a:spAutoFit/>
          </a:bodyPr>
          <a:lstStyle/>
          <a:p>
            <a:r>
              <a:rPr lang="en-US" sz="900" i="1" dirty="0"/>
              <a:t>Monogram</a:t>
            </a:r>
            <a:r>
              <a:rPr lang="en-US" sz="900" dirty="0"/>
              <a:t> (1955-59)</a:t>
            </a:r>
          </a:p>
        </p:txBody>
      </p:sp>
      <p:sp>
        <p:nvSpPr>
          <p:cNvPr id="4" name="TextBox 3">
            <a:extLst>
              <a:ext uri="{FF2B5EF4-FFF2-40B4-BE49-F238E27FC236}">
                <a16:creationId xmlns:a16="http://schemas.microsoft.com/office/drawing/2014/main" id="{E60065D8-0EDA-2C69-B81B-51D674AA4E77}"/>
              </a:ext>
            </a:extLst>
          </p:cNvPr>
          <p:cNvSpPr txBox="1"/>
          <p:nvPr/>
        </p:nvSpPr>
        <p:spPr>
          <a:xfrm>
            <a:off x="-158496" y="117774"/>
            <a:ext cx="12337774" cy="1055482"/>
          </a:xfrm>
          <a:prstGeom prst="rect">
            <a:avLst/>
          </a:prstGeom>
          <a:noFill/>
        </p:spPr>
        <p:txBody>
          <a:bodyPr wrap="square">
            <a:spAutoFit/>
          </a:bodyPr>
          <a:lstStyle/>
          <a:p>
            <a:pPr algn="ctr">
              <a:lnSpc>
                <a:spcPct val="150000"/>
              </a:lnSpc>
            </a:pPr>
            <a:r>
              <a:rPr lang="en-US" sz="2200" b="1" dirty="0"/>
              <a:t>Leo Steinberg wrote: “What he (Rauschenberg) invented above all was... a pictorial surface that let the world in again.”</a:t>
            </a:r>
          </a:p>
        </p:txBody>
      </p:sp>
    </p:spTree>
    <p:extLst>
      <p:ext uri="{BB962C8B-B14F-4D97-AF65-F5344CB8AC3E}">
        <p14:creationId xmlns:p14="http://schemas.microsoft.com/office/powerpoint/2010/main" val="290659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9B9EF1-23E5-6454-4D49-0E802350E1BB}"/>
              </a:ext>
            </a:extLst>
          </p:cNvPr>
          <p:cNvSpPr txBox="1"/>
          <p:nvPr/>
        </p:nvSpPr>
        <p:spPr>
          <a:xfrm>
            <a:off x="70588" y="869138"/>
            <a:ext cx="12121412" cy="2410660"/>
          </a:xfrm>
          <a:prstGeom prst="rect">
            <a:avLst/>
          </a:prstGeom>
          <a:noFill/>
        </p:spPr>
        <p:txBody>
          <a:bodyPr wrap="square">
            <a:spAutoFit/>
          </a:bodyPr>
          <a:lstStyle/>
          <a:p>
            <a:pPr marL="285750" indent="-285750">
              <a:lnSpc>
                <a:spcPts val="2560"/>
              </a:lnSpc>
              <a:buFont typeface="Arial" panose="020B0604020202020204" pitchFamily="34" charset="0"/>
              <a:buChar char="•"/>
            </a:pPr>
            <a:r>
              <a:rPr lang="en-US" sz="2000" b="1" dirty="0"/>
              <a:t>1970: </a:t>
            </a:r>
            <a:r>
              <a:rPr lang="en-US" sz="2000" dirty="0"/>
              <a:t>Rauschenberg moved and worked from his home and studio in</a:t>
            </a:r>
            <a:r>
              <a:rPr lang="en-US" sz="2000" i="1" dirty="0"/>
              <a:t> </a:t>
            </a:r>
            <a:r>
              <a:rPr lang="en-US" sz="2000" dirty="0"/>
              <a:t>Captiva Island, FL</a:t>
            </a:r>
          </a:p>
          <a:p>
            <a:pPr marL="742950" lvl="1" indent="-285750">
              <a:lnSpc>
                <a:spcPts val="2560"/>
              </a:lnSpc>
              <a:buFont typeface="Arial" panose="020B0604020202020204" pitchFamily="34" charset="0"/>
              <a:buChar char="•"/>
            </a:pPr>
            <a:r>
              <a:rPr lang="en-US" sz="2000" b="0" i="0" u="none" strike="noStrike" dirty="0">
                <a:effectLst/>
              </a:rPr>
              <a:t>Retreating from urban imagery, he now favored more abstract idioms and natural fibers, such as fabric &amp; paper.</a:t>
            </a:r>
          </a:p>
          <a:p>
            <a:pPr marL="285750" indent="-285750">
              <a:lnSpc>
                <a:spcPts val="2560"/>
              </a:lnSpc>
              <a:buFont typeface="Arial" panose="020B0604020202020204" pitchFamily="34" charset="0"/>
              <a:buChar char="•"/>
            </a:pPr>
            <a:r>
              <a:rPr lang="en-US" sz="2000" b="1" dirty="0"/>
              <a:t>1971–1972: </a:t>
            </a:r>
            <a:r>
              <a:rPr lang="en-US" sz="2000" dirty="0"/>
              <a:t>The first works created in his new studio were the </a:t>
            </a:r>
            <a:r>
              <a:rPr lang="en-US" sz="2000" b="1" dirty="0"/>
              <a:t>Cardboards</a:t>
            </a:r>
            <a:r>
              <a:rPr lang="en-US" sz="2000" dirty="0"/>
              <a:t>.</a:t>
            </a:r>
          </a:p>
          <a:p>
            <a:pPr marL="742950" lvl="1" indent="-285750">
              <a:lnSpc>
                <a:spcPts val="2560"/>
              </a:lnSpc>
              <a:buFont typeface="Arial" panose="020B0604020202020204" pitchFamily="34" charset="0"/>
              <a:buChar char="•"/>
            </a:pPr>
            <a:r>
              <a:rPr lang="en-US" sz="2000" dirty="0"/>
              <a:t>Cardboard was not considered an “art” material.  It was a democratic material that was accessible and  belonged to all-a material of people’s everyday life. Transforming the material was act between “art and life”.</a:t>
            </a:r>
          </a:p>
        </p:txBody>
      </p:sp>
      <p:pic>
        <p:nvPicPr>
          <p:cNvPr id="2052" name="Picture 4">
            <a:hlinkClick r:id="rId3"/>
            <a:extLst>
              <a:ext uri="{FF2B5EF4-FFF2-40B4-BE49-F238E27FC236}">
                <a16:creationId xmlns:a16="http://schemas.microsoft.com/office/drawing/2014/main" id="{6A24C858-F4DB-83A4-E2E2-DFEF109D6DB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6586" y="3412890"/>
            <a:ext cx="4012028" cy="30179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3050DE-6CDA-2985-3495-08FB3535F5B3}"/>
              </a:ext>
            </a:extLst>
          </p:cNvPr>
          <p:cNvSpPr txBox="1"/>
          <p:nvPr/>
        </p:nvSpPr>
        <p:spPr>
          <a:xfrm>
            <a:off x="1004077" y="6494661"/>
            <a:ext cx="4937045" cy="369332"/>
          </a:xfrm>
          <a:prstGeom prst="rect">
            <a:avLst/>
          </a:prstGeom>
          <a:noFill/>
        </p:spPr>
        <p:txBody>
          <a:bodyPr wrap="square">
            <a:spAutoFit/>
          </a:bodyPr>
          <a:lstStyle/>
          <a:p>
            <a:r>
              <a:rPr lang="en-US" sz="900" b="1" i="1" dirty="0"/>
              <a:t>Bande de </a:t>
            </a:r>
            <a:r>
              <a:rPr lang="en-US" sz="900" b="1" i="1" dirty="0" err="1"/>
              <a:t>Sureté</a:t>
            </a:r>
            <a:r>
              <a:rPr lang="en-US" sz="900" b="1" i="1" dirty="0"/>
              <a:t> / Twin City / Nipples </a:t>
            </a:r>
            <a:r>
              <a:rPr lang="en-US" sz="900" dirty="0"/>
              <a:t>(Cardboard), 101 x 134 1/2 x 13 3/4 inches (256.5 x 341.6 x 34.9 cm), The Metropolitan Museum of Art, New York</a:t>
            </a:r>
          </a:p>
        </p:txBody>
      </p:sp>
      <p:sp>
        <p:nvSpPr>
          <p:cNvPr id="7" name="TextBox 6">
            <a:extLst>
              <a:ext uri="{FF2B5EF4-FFF2-40B4-BE49-F238E27FC236}">
                <a16:creationId xmlns:a16="http://schemas.microsoft.com/office/drawing/2014/main" id="{C101CC39-8F66-5A58-0EAB-E9772A0E2A15}"/>
              </a:ext>
            </a:extLst>
          </p:cNvPr>
          <p:cNvSpPr txBox="1"/>
          <p:nvPr/>
        </p:nvSpPr>
        <p:spPr>
          <a:xfrm>
            <a:off x="0" y="51397"/>
            <a:ext cx="12192000" cy="1046440"/>
          </a:xfrm>
          <a:prstGeom prst="rect">
            <a:avLst/>
          </a:prstGeom>
          <a:noFill/>
        </p:spPr>
        <p:txBody>
          <a:bodyPr wrap="square">
            <a:spAutoFit/>
          </a:bodyPr>
          <a:lstStyle/>
          <a:p>
            <a:pPr algn="ctr"/>
            <a:r>
              <a:rPr lang="en-US" sz="2200" b="1" dirty="0"/>
              <a:t>He shared his appreciation for chance and the every day by seeking to act in the “gap” between </a:t>
            </a:r>
          </a:p>
          <a:p>
            <a:pPr algn="ctr"/>
            <a:r>
              <a:rPr lang="en-US" sz="2200" b="1" dirty="0"/>
              <a:t>art and life </a:t>
            </a:r>
          </a:p>
          <a:p>
            <a:endParaRPr lang="en-US" dirty="0"/>
          </a:p>
        </p:txBody>
      </p:sp>
      <p:pic>
        <p:nvPicPr>
          <p:cNvPr id="2049" name="Picture 1">
            <a:extLst>
              <a:ext uri="{FF2B5EF4-FFF2-40B4-BE49-F238E27FC236}">
                <a16:creationId xmlns:a16="http://schemas.microsoft.com/office/drawing/2014/main" id="{1DE53CFA-AA00-7EC9-DB32-68C0568E695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86088" y="3388508"/>
            <a:ext cx="3275894" cy="306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A9C832-254B-58A5-9083-851A4E8067B3}"/>
              </a:ext>
            </a:extLst>
          </p:cNvPr>
          <p:cNvSpPr txBox="1"/>
          <p:nvPr/>
        </p:nvSpPr>
        <p:spPr>
          <a:xfrm>
            <a:off x="7560678" y="6563911"/>
            <a:ext cx="3001304" cy="230832"/>
          </a:xfrm>
          <a:prstGeom prst="rect">
            <a:avLst/>
          </a:prstGeom>
          <a:noFill/>
        </p:spPr>
        <p:txBody>
          <a:bodyPr wrap="square">
            <a:spAutoFit/>
          </a:bodyPr>
          <a:lstStyle/>
          <a:p>
            <a:r>
              <a:rPr lang="en-US" sz="900" b="1" i="1" dirty="0"/>
              <a:t>National Spinning / Red / Spring </a:t>
            </a:r>
            <a:r>
              <a:rPr lang="en-US" sz="900" dirty="0"/>
              <a:t>(Cardboard), 1971</a:t>
            </a:r>
          </a:p>
        </p:txBody>
      </p:sp>
    </p:spTree>
    <p:extLst>
      <p:ext uri="{BB962C8B-B14F-4D97-AF65-F5344CB8AC3E}">
        <p14:creationId xmlns:p14="http://schemas.microsoft.com/office/powerpoint/2010/main" val="48768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AF986-E370-78D3-66CB-CE304DA68E03}"/>
              </a:ext>
            </a:extLst>
          </p:cNvPr>
          <p:cNvSpPr txBox="1"/>
          <p:nvPr/>
        </p:nvSpPr>
        <p:spPr>
          <a:xfrm>
            <a:off x="122903" y="819948"/>
            <a:ext cx="4880598" cy="6765955"/>
          </a:xfrm>
          <a:prstGeom prst="rect">
            <a:avLst/>
          </a:prstGeom>
          <a:noFill/>
        </p:spPr>
        <p:txBody>
          <a:bodyPr wrap="square" rtlCol="0">
            <a:spAutoFit/>
          </a:bodyPr>
          <a:lstStyle/>
          <a:p>
            <a:pPr>
              <a:lnSpc>
                <a:spcPts val="3080"/>
              </a:lnSpc>
            </a:pPr>
            <a:r>
              <a:rPr lang="en-US" sz="2200" dirty="0"/>
              <a:t>Collages and </a:t>
            </a:r>
            <a:r>
              <a:rPr lang="en-US" sz="2200" b="1" dirty="0"/>
              <a:t>prints</a:t>
            </a:r>
            <a:r>
              <a:rPr lang="en-US" sz="2200" dirty="0"/>
              <a:t> became part of Rauschenberg's visual vocabulary.</a:t>
            </a:r>
          </a:p>
          <a:p>
            <a:pPr>
              <a:lnSpc>
                <a:spcPts val="3080"/>
              </a:lnSpc>
            </a:pPr>
            <a:r>
              <a:rPr lang="en-US" sz="2200" b="1" dirty="0"/>
              <a:t>Printmaking</a:t>
            </a:r>
            <a:r>
              <a:rPr lang="en-US" sz="2200" dirty="0"/>
              <a:t> such as: </a:t>
            </a:r>
          </a:p>
          <a:p>
            <a:pPr>
              <a:lnSpc>
                <a:spcPts val="3080"/>
              </a:lnSpc>
            </a:pPr>
            <a:endParaRPr lang="en-US" sz="2200" dirty="0"/>
          </a:p>
          <a:p>
            <a:pPr marL="285750" indent="-285750">
              <a:lnSpc>
                <a:spcPts val="3080"/>
              </a:lnSpc>
              <a:buFont typeface="Arial" panose="020B0604020202020204" pitchFamily="34" charset="0"/>
              <a:buChar char="•"/>
            </a:pPr>
            <a:r>
              <a:rPr lang="en-US" sz="2200" dirty="0"/>
              <a:t>Transfer prints</a:t>
            </a:r>
          </a:p>
          <a:p>
            <a:pPr marL="285750" indent="-285750">
              <a:lnSpc>
                <a:spcPts val="3080"/>
              </a:lnSpc>
              <a:buFont typeface="Arial" panose="020B0604020202020204" pitchFamily="34" charset="0"/>
              <a:buChar char="•"/>
            </a:pPr>
            <a:r>
              <a:rPr lang="en-US" sz="2200" dirty="0"/>
              <a:t>Lithography </a:t>
            </a:r>
          </a:p>
          <a:p>
            <a:pPr marL="285750" indent="-285750">
              <a:lnSpc>
                <a:spcPts val="3080"/>
              </a:lnSpc>
              <a:buFont typeface="Arial" panose="020B0604020202020204" pitchFamily="34" charset="0"/>
              <a:buChar char="•"/>
            </a:pPr>
            <a:r>
              <a:rPr lang="en-US" sz="2200" dirty="0"/>
              <a:t>Intaglio</a:t>
            </a:r>
          </a:p>
          <a:p>
            <a:pPr marL="285750" indent="-285750">
              <a:lnSpc>
                <a:spcPts val="3080"/>
              </a:lnSpc>
              <a:buFont typeface="Arial" panose="020B0604020202020204" pitchFamily="34" charset="0"/>
              <a:buChar char="•"/>
            </a:pPr>
            <a:r>
              <a:rPr lang="en-US" sz="2200" dirty="0"/>
              <a:t>Direct printing </a:t>
            </a:r>
          </a:p>
          <a:p>
            <a:pPr>
              <a:lnSpc>
                <a:spcPts val="3080"/>
              </a:lnSpc>
            </a:pPr>
            <a:endParaRPr lang="en-US" sz="2200" dirty="0"/>
          </a:p>
          <a:p>
            <a:pPr>
              <a:lnSpc>
                <a:spcPts val="3080"/>
              </a:lnSpc>
            </a:pPr>
            <a:r>
              <a:rPr lang="en-US" sz="2200" dirty="0"/>
              <a:t>Sometimes on, or from unusual surfaces was central to Rauschenberg's art-making practice due to the medium’s reproducibility and the wide range of effects it enabled him to achieve.</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6CF4084A-D4A5-2B64-0428-2FCFCE422180}"/>
              </a:ext>
            </a:extLst>
          </p:cNvPr>
          <p:cNvSpPr txBox="1"/>
          <p:nvPr/>
        </p:nvSpPr>
        <p:spPr>
          <a:xfrm>
            <a:off x="-1" y="156159"/>
            <a:ext cx="12192001" cy="523220"/>
          </a:xfrm>
          <a:prstGeom prst="rect">
            <a:avLst/>
          </a:prstGeom>
          <a:noFill/>
        </p:spPr>
        <p:txBody>
          <a:bodyPr wrap="square">
            <a:spAutoFit/>
          </a:bodyPr>
          <a:lstStyle/>
          <a:p>
            <a:pPr algn="ctr"/>
            <a:r>
              <a:rPr lang="en-US" sz="2800" b="1"/>
              <a:t>Prints and works on paper comprise some of Rauschenberg's most significant art</a:t>
            </a:r>
          </a:p>
        </p:txBody>
      </p:sp>
      <p:sp>
        <p:nvSpPr>
          <p:cNvPr id="7" name="TextBox 6">
            <a:extLst>
              <a:ext uri="{FF2B5EF4-FFF2-40B4-BE49-F238E27FC236}">
                <a16:creationId xmlns:a16="http://schemas.microsoft.com/office/drawing/2014/main" id="{A6A76FA4-631B-5FB0-F43F-53F224C5C2D0}"/>
              </a:ext>
            </a:extLst>
          </p:cNvPr>
          <p:cNvSpPr txBox="1"/>
          <p:nvPr/>
        </p:nvSpPr>
        <p:spPr>
          <a:xfrm>
            <a:off x="6605724" y="4499844"/>
            <a:ext cx="4118598" cy="369332"/>
          </a:xfrm>
          <a:prstGeom prst="rect">
            <a:avLst/>
          </a:prstGeom>
          <a:noFill/>
        </p:spPr>
        <p:txBody>
          <a:bodyPr wrap="square">
            <a:spAutoFit/>
          </a:bodyPr>
          <a:lstStyle/>
          <a:p>
            <a:r>
              <a:rPr lang="en-US" sz="900" b="1" i="1" err="1"/>
              <a:t>Sheephead</a:t>
            </a:r>
            <a:r>
              <a:rPr lang="en-US" sz="900" b="1" i="1"/>
              <a:t>, </a:t>
            </a:r>
            <a:r>
              <a:rPr lang="en-US" sz="900"/>
              <a:t>1974 -Multicolor relief and intaglio print on fabric with collage of wooden ruler sewn on print., 34-1/4 x 51 x 1/8</a:t>
            </a:r>
          </a:p>
        </p:txBody>
      </p:sp>
      <p:pic>
        <p:nvPicPr>
          <p:cNvPr id="8" name="Picture 7">
            <a:extLst>
              <a:ext uri="{FF2B5EF4-FFF2-40B4-BE49-F238E27FC236}">
                <a16:creationId xmlns:a16="http://schemas.microsoft.com/office/drawing/2014/main" id="{67E8A388-1BAB-1A95-A0A8-D87AFD2348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3501" y="5027343"/>
            <a:ext cx="7084143" cy="1534202"/>
          </a:xfrm>
          <a:prstGeom prst="rect">
            <a:avLst/>
          </a:prstGeom>
        </p:spPr>
      </p:pic>
      <p:sp>
        <p:nvSpPr>
          <p:cNvPr id="10" name="TextBox 9">
            <a:extLst>
              <a:ext uri="{FF2B5EF4-FFF2-40B4-BE49-F238E27FC236}">
                <a16:creationId xmlns:a16="http://schemas.microsoft.com/office/drawing/2014/main" id="{ABB96966-AAEE-2B60-62A2-F9C7A7D0D801}"/>
              </a:ext>
            </a:extLst>
          </p:cNvPr>
          <p:cNvSpPr txBox="1"/>
          <p:nvPr/>
        </p:nvSpPr>
        <p:spPr>
          <a:xfrm>
            <a:off x="7733149" y="6551602"/>
            <a:ext cx="1863748" cy="230832"/>
          </a:xfrm>
          <a:prstGeom prst="rect">
            <a:avLst/>
          </a:prstGeom>
          <a:noFill/>
        </p:spPr>
        <p:txBody>
          <a:bodyPr wrap="square">
            <a:spAutoFit/>
          </a:bodyPr>
          <a:lstStyle/>
          <a:p>
            <a:r>
              <a:rPr lang="en-US" sz="900" b="0" i="1" u="none" strike="noStrike">
                <a:solidFill>
                  <a:srgbClr val="343A40"/>
                </a:solidFill>
                <a:effectLst/>
                <a:latin typeface="din-2014"/>
              </a:rPr>
              <a:t>Automobile Tire Print</a:t>
            </a:r>
            <a:r>
              <a:rPr lang="en-US" sz="900" b="0" i="0" u="none" strike="noStrike">
                <a:solidFill>
                  <a:srgbClr val="343A40"/>
                </a:solidFill>
                <a:effectLst/>
                <a:latin typeface="din-2014"/>
              </a:rPr>
              <a:t>, 1953</a:t>
            </a:r>
            <a:endParaRPr lang="en-US" sz="900"/>
          </a:p>
        </p:txBody>
      </p:sp>
      <p:pic>
        <p:nvPicPr>
          <p:cNvPr id="3074" name="Picture 2">
            <a:hlinkClick r:id="rId4"/>
            <a:extLst>
              <a:ext uri="{FF2B5EF4-FFF2-40B4-BE49-F238E27FC236}">
                <a16:creationId xmlns:a16="http://schemas.microsoft.com/office/drawing/2014/main" id="{67D7333A-5EFA-1C56-ED29-57A4EE35D1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05061" y="799915"/>
            <a:ext cx="5068957" cy="363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74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20770</TotalTime>
  <Words>2964</Words>
  <Application>Microsoft Office PowerPoint</Application>
  <PresentationFormat>Widescreen</PresentationFormat>
  <Paragraphs>244</Paragraphs>
  <Slides>19</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Barlow</vt:lpstr>
      <vt:lpstr>Calibri</vt:lpstr>
      <vt:lpstr>Calibri Light</vt:lpstr>
      <vt:lpstr>din-2014</vt:lpstr>
      <vt:lpstr>Times</vt:lpstr>
      <vt:lpstr>Office Theme</vt:lpstr>
      <vt:lpstr>Robert Rauschenberg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Rauschenberg</dc:title>
  <dc:creator>Leslie Elsasser</dc:creator>
  <cp:lastModifiedBy>Barbara Cruz</cp:lastModifiedBy>
  <cp:revision>71</cp:revision>
  <dcterms:created xsi:type="dcterms:W3CDTF">2024-01-03T18:56:20Z</dcterms:created>
  <dcterms:modified xsi:type="dcterms:W3CDTF">2024-02-01T21:00:19Z</dcterms:modified>
</cp:coreProperties>
</file>