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70" r:id="rId3"/>
    <p:sldId id="271" r:id="rId4"/>
    <p:sldId id="272" r:id="rId5"/>
    <p:sldId id="274" r:id="rId6"/>
    <p:sldId id="261" r:id="rId7"/>
    <p:sldId id="262" r:id="rId8"/>
    <p:sldId id="258" r:id="rId9"/>
    <p:sldId id="259" r:id="rId10"/>
    <p:sldId id="269" r:id="rId11"/>
    <p:sldId id="260" r:id="rId12"/>
    <p:sldId id="263" r:id="rId13"/>
    <p:sldId id="266" r:id="rId14"/>
    <p:sldId id="267" r:id="rId15"/>
    <p:sldId id="268" r:id="rId16"/>
    <p:sldId id="257" r:id="rId17"/>
    <p:sldId id="265" r:id="rId18"/>
    <p:sldId id="273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487" autoAdjust="0"/>
  </p:normalViewPr>
  <p:slideViewPr>
    <p:cSldViewPr snapToGrid="0">
      <p:cViewPr varScale="1">
        <p:scale>
          <a:sx n="59" d="100"/>
          <a:sy n="59" d="100"/>
        </p:scale>
        <p:origin x="964" y="60"/>
      </p:cViewPr>
      <p:guideLst/>
    </p:cSldViewPr>
  </p:slideViewPr>
  <p:notesTextViewPr>
    <p:cViewPr>
      <p:scale>
        <a:sx n="1" d="1"/>
        <a:sy n="1" d="1"/>
      </p:scale>
      <p:origin x="0" y="-212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D8C0E-32CB-4DE1-90EC-11A3CD4D7B88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B3F20-2148-4640-B155-18786BEEE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13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 of image: https://dedalusfoundation.org/programs/fellows-recipients/fellow/narsiso-martinez/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B3F20-2148-4640-B155-18786BEEEB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50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In the Fresh</a:t>
            </a:r>
            <a:r>
              <a:rPr lang="en-US" dirty="0"/>
              <a:t>,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B3F20-2148-4640-B155-18786BEEEB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28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With Care, </a:t>
            </a:r>
            <a:r>
              <a:rPr lang="en-US" dirty="0"/>
              <a:t>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B3F20-2148-4640-B155-18786BEEEB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66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The Weed Sprayer</a:t>
            </a:r>
            <a:r>
              <a:rPr lang="en-US" dirty="0"/>
              <a:t>,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B3F20-2148-4640-B155-18786BEEEB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50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Green Organic, </a:t>
            </a:r>
            <a:r>
              <a:rPr lang="en-US" i="0" dirty="0"/>
              <a:t>2020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B3F20-2148-4640-B155-18786BEEEB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67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Fresh Cut (The Beginning of a New Day)</a:t>
            </a:r>
            <a:r>
              <a:rPr lang="en-US" i="0" dirty="0"/>
              <a:t>, 2020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B3F20-2148-4640-B155-18786BEEEB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80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Superfresh</a:t>
            </a:r>
            <a:r>
              <a:rPr lang="en-US" dirty="0"/>
              <a:t>, installation view</a:t>
            </a:r>
          </a:p>
          <a:p>
            <a:r>
              <a:rPr lang="en-US" dirty="0"/>
              <a:t>https://www.cjamesgallery.com/exhibitions/superfresh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B3F20-2148-4640-B155-18786BEEEBE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996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No Stranger, </a:t>
            </a:r>
            <a:r>
              <a:rPr lang="en-US" dirty="0"/>
              <a:t>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B3F20-2148-4640-B155-18786BEEEBE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501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https://www.uncsa.edu/kenan/art-restart/narsiso-martinez.aspx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Text source: https://www.latimes.com/entertainment-arts/story/2019-09-11/narsiso-martinez-long-beach-museum-of-art-downtown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B3F20-2148-4640-B155-18786BEEEBE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93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 of art images: https://www.cjamesgallery.com/exhibitions/superfresh</a:t>
            </a:r>
          </a:p>
          <a:p>
            <a:endParaRPr lang="en-US" i="1" dirty="0"/>
          </a:p>
          <a:p>
            <a:r>
              <a:rPr lang="en-US" i="1" dirty="0"/>
              <a:t>Magic Harvest, </a:t>
            </a:r>
            <a:r>
              <a:rPr lang="en-US" dirty="0"/>
              <a:t>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B3F20-2148-4640-B155-18786BEEEB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11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BentonGothic"/>
              </a:rPr>
              <a:t>Long Beach artist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BentonGothic"/>
              </a:rPr>
              <a:t>Narsiso</a:t>
            </a:r>
            <a:r>
              <a:rPr lang="en-US" b="0" i="0" dirty="0">
                <a:solidFill>
                  <a:srgbClr val="000000"/>
                </a:solidFill>
                <a:effectLst/>
                <a:latin typeface="BentonGothic"/>
              </a:rPr>
              <a:t> Martinez poses with his 3-D display, </a:t>
            </a:r>
            <a:r>
              <a:rPr lang="en-US" b="0" i="1" dirty="0">
                <a:solidFill>
                  <a:srgbClr val="000000"/>
                </a:solidFill>
                <a:effectLst/>
                <a:latin typeface="BentonGothic"/>
              </a:rPr>
              <a:t>Friends in Freshness</a:t>
            </a:r>
            <a:r>
              <a:rPr lang="en-US" b="0" i="0" dirty="0">
                <a:solidFill>
                  <a:srgbClr val="000000"/>
                </a:solidFill>
                <a:effectLst/>
                <a:latin typeface="BentonGothic"/>
              </a:rPr>
              <a:t>, at the Long Beach Museum of Art Downtown.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BentonGothic"/>
              </a:rPr>
              <a:t>(Christi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BentonGothic"/>
              </a:rPr>
              <a:t>Carras</a:t>
            </a:r>
            <a:r>
              <a:rPr lang="en-US" b="0" i="0" dirty="0">
                <a:solidFill>
                  <a:srgbClr val="000000"/>
                </a:solidFill>
                <a:effectLst/>
                <a:latin typeface="BentonGothic"/>
              </a:rPr>
              <a:t> / Los Angeles Times)</a:t>
            </a:r>
          </a:p>
          <a:p>
            <a:r>
              <a:rPr lang="en-US" dirty="0"/>
              <a:t>Source: https://www.latimes.com/entertainment-arts/story/2019-09-11/narsiso-martinez-long-beach-museum-of-art-downtown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B3F20-2148-4640-B155-18786BEEEB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73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spc="15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Often uses discarded produce boxes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from grocery stores as a physical embodiment of the agricultural process, tangibly referencing and acknowledging the migrant experience and presence.</a:t>
            </a:r>
          </a:p>
          <a:p>
            <a:endParaRPr lang="en-US" dirty="0"/>
          </a:p>
          <a:p>
            <a:r>
              <a:rPr lang="en-US" dirty="0"/>
              <a:t>Source: https://www.uncsa.edu/kenan/art-restart/narsiso-martinez.aspx</a:t>
            </a:r>
          </a:p>
          <a:p>
            <a:r>
              <a:rPr lang="en-US" dirty="0"/>
              <a:t>Image: https://www.lbma.org/narsiso-martinez/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B3F20-2148-4640-B155-18786BEEEB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16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Artwork: </a:t>
            </a:r>
            <a:r>
              <a:rPr lang="en-US" i="1" dirty="0"/>
              <a:t>Pacific Gol</a:t>
            </a:r>
            <a:r>
              <a:rPr lang="en-US" dirty="0"/>
              <a:t>d, 2021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spc="15" dirty="0">
                <a:solidFill>
                  <a:srgbClr val="595959"/>
                </a:solidFill>
                <a:effectLst/>
                <a:latin typeface="inherit"/>
              </a:rPr>
              <a:t>These agricultural boxes are “ready-mades” but also reflect more than what they actually are as the objects.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spc="15" dirty="0">
              <a:solidFill>
                <a:srgbClr val="595959"/>
              </a:solidFill>
              <a:effectLst/>
              <a:latin typeface="inheri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spc="15" dirty="0">
                <a:solidFill>
                  <a:srgbClr val="595959"/>
                </a:solidFill>
                <a:effectLst/>
                <a:latin typeface="inherit"/>
              </a:rPr>
              <a:t>Ask: </a:t>
            </a:r>
            <a:r>
              <a:rPr lang="en-US" sz="1800" b="0" i="1" spc="15" dirty="0">
                <a:solidFill>
                  <a:srgbClr val="595959"/>
                </a:solidFill>
                <a:effectLst/>
                <a:latin typeface="inherit"/>
              </a:rPr>
              <a:t>Why do you think Martinez chooses to work with these specific boxes? </a:t>
            </a:r>
            <a:endParaRPr lang="en-US" b="0" i="1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B3F20-2148-4640-B155-18786BEEEB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11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Philosophy in the Fields</a:t>
            </a:r>
            <a:r>
              <a:rPr lang="en-US" dirty="0"/>
              <a:t>,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B3F20-2148-4640-B155-18786BEEEB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30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Self-Portrait in La Cherry (with Strawberry Fields Forever in the Background), </a:t>
            </a:r>
            <a:r>
              <a:rPr lang="en-US" dirty="0"/>
              <a:t>2020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B3F20-2148-4640-B155-18786BEEEB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00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Good Farms, </a:t>
            </a:r>
            <a:r>
              <a:rPr lang="en-US" dirty="0"/>
              <a:t>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B3F20-2148-4640-B155-18786BEEEB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83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The Harvester, </a:t>
            </a:r>
            <a:r>
              <a:rPr lang="en-US" i="0" dirty="0"/>
              <a:t>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B3F20-2148-4640-B155-18786BEEEB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35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D85F-94B3-4250-A29C-95CEAE10D6AD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096C5-9DE3-43ED-A0F4-8FD2C1A30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40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D85F-94B3-4250-A29C-95CEAE10D6AD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096C5-9DE3-43ED-A0F4-8FD2C1A308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146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D85F-94B3-4250-A29C-95CEAE10D6AD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096C5-9DE3-43ED-A0F4-8FD2C1A308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4237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D85F-94B3-4250-A29C-95CEAE10D6AD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096C5-9DE3-43ED-A0F4-8FD2C1A308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47127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D85F-94B3-4250-A29C-95CEAE10D6AD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096C5-9DE3-43ED-A0F4-8FD2C1A308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194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D85F-94B3-4250-A29C-95CEAE10D6AD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096C5-9DE3-43ED-A0F4-8FD2C1A308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169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D85F-94B3-4250-A29C-95CEAE10D6AD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096C5-9DE3-43ED-A0F4-8FD2C1A3080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8151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D85F-94B3-4250-A29C-95CEAE10D6AD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096C5-9DE3-43ED-A0F4-8FD2C1A308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9545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D85F-94B3-4250-A29C-95CEAE10D6AD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096C5-9DE3-43ED-A0F4-8FD2C1A3080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49066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D85F-94B3-4250-A29C-95CEAE10D6AD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096C5-9DE3-43ED-A0F4-8FD2C1A30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83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D85F-94B3-4250-A29C-95CEAE10D6AD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096C5-9DE3-43ED-A0F4-8FD2C1A30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1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24C4D85F-94B3-4250-A29C-95CEAE10D6AD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723096C5-9DE3-43ED-A0F4-8FD2C1A30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7876F-38A9-7E78-CD72-0E1C09615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2800" y="758952"/>
            <a:ext cx="7327392" cy="4041648"/>
          </a:xfrm>
        </p:spPr>
        <p:txBody>
          <a:bodyPr/>
          <a:lstStyle/>
          <a:p>
            <a:pPr algn="r"/>
            <a:r>
              <a:rPr lang="en-US" i="1" dirty="0" err="1"/>
              <a:t>Superfresh</a:t>
            </a:r>
            <a:r>
              <a:rPr lang="en-US" dirty="0"/>
              <a:t>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0901F5-6B98-D2BB-BEB1-83F5841AB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6286" y="4800600"/>
            <a:ext cx="5563905" cy="1691640"/>
          </a:xfrm>
        </p:spPr>
        <p:txBody>
          <a:bodyPr>
            <a:normAutofit fontScale="92500"/>
          </a:bodyPr>
          <a:lstStyle/>
          <a:p>
            <a:pPr algn="r"/>
            <a:r>
              <a:rPr lang="en-US" sz="5500" dirty="0"/>
              <a:t>The Art of </a:t>
            </a:r>
            <a:r>
              <a:rPr lang="en-US" sz="5500" dirty="0" err="1"/>
              <a:t>Narsiso</a:t>
            </a:r>
            <a:r>
              <a:rPr lang="en-US" sz="5500" dirty="0"/>
              <a:t> Martínez</a:t>
            </a:r>
          </a:p>
        </p:txBody>
      </p:sp>
      <p:pic>
        <p:nvPicPr>
          <p:cNvPr id="4098" name="Picture 2" descr="Narsiso Martinez - The Dedalus Foundation">
            <a:extLst>
              <a:ext uri="{FF2B5EF4-FFF2-40B4-BE49-F238E27FC236}">
                <a16:creationId xmlns:a16="http://schemas.microsoft.com/office/drawing/2014/main" id="{DA40FADA-AB15-EA50-7905-B0F359A54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02" y="0"/>
            <a:ext cx="4567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594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  The Harvester    Charcoal and Gold Leaf on Found Produce Box  16 x 13.5 x 5 inches  2020  ">
            <a:extLst>
              <a:ext uri="{FF2B5EF4-FFF2-40B4-BE49-F238E27FC236}">
                <a16:creationId xmlns:a16="http://schemas.microsoft.com/office/drawing/2014/main" id="{0767423F-B924-9654-784B-D138F6EDE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0"/>
            <a:ext cx="5957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081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  In The Fresh   Ink, Gouache, Charcoal and Matte Gel on Found Produce Box  29.75 x 42.25 inches  2020  ">
            <a:extLst>
              <a:ext uri="{FF2B5EF4-FFF2-40B4-BE49-F238E27FC236}">
                <a16:creationId xmlns:a16="http://schemas.microsoft.com/office/drawing/2014/main" id="{CD11C128-3CB1-98FD-2161-054F34414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" y="0"/>
            <a:ext cx="98866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309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  With Care     Ink, Gouache, Charcoal and Matte Gel on Found Produce Box  35 x 38 inches  2020  ">
            <a:extLst>
              <a:ext uri="{FF2B5EF4-FFF2-40B4-BE49-F238E27FC236}">
                <a16:creationId xmlns:a16="http://schemas.microsoft.com/office/drawing/2014/main" id="{3CF6A88D-33CB-12AA-92F6-CA59C73EA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0"/>
            <a:ext cx="7512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549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  The Weed Sprayer    Ink, Gouache, and Charcoal on found produce box  82 x 56 inches  2020  ">
            <a:extLst>
              <a:ext uri="{FF2B5EF4-FFF2-40B4-BE49-F238E27FC236}">
                <a16:creationId xmlns:a16="http://schemas.microsoft.com/office/drawing/2014/main" id="{A3749AFE-6AE0-0E0E-4D40-CA5933B25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0"/>
            <a:ext cx="4860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22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  Green Organic    Ink, gouache, charcoal, and collage on found produce box  34 x 30 inches  2020  ">
            <a:extLst>
              <a:ext uri="{FF2B5EF4-FFF2-40B4-BE49-F238E27FC236}">
                <a16:creationId xmlns:a16="http://schemas.microsoft.com/office/drawing/2014/main" id="{25715374-D9F5-A24F-254E-CADFA1CC5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562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  Fresh Cut (The Beginning of a New Day)     Ink, Gouache, and Sharpie on Plastic Asparagus box  45.5 x 29.5 inches  2020  ">
            <a:extLst>
              <a:ext uri="{FF2B5EF4-FFF2-40B4-BE49-F238E27FC236}">
                <a16:creationId xmlns:a16="http://schemas.microsoft.com/office/drawing/2014/main" id="{7E2DC27C-ED2A-43EC-0FA2-5FF4DCA29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8" y="0"/>
            <a:ext cx="4592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579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Narsiso Martinez,  Superfresh , Installation at CJG, April 2020 ">
            <a:extLst>
              <a:ext uri="{FF2B5EF4-FFF2-40B4-BE49-F238E27FC236}">
                <a16:creationId xmlns:a16="http://schemas.microsoft.com/office/drawing/2014/main" id="{427C06C9-4C8E-BF13-B6F5-C34DE99C6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0"/>
            <a:ext cx="107140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895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  No Stranger     Ink, Charcoal, Gouache, and Matte Gel on Found Produce Box  51.5 x 38 inches  2019  ">
            <a:extLst>
              <a:ext uri="{FF2B5EF4-FFF2-40B4-BE49-F238E27FC236}">
                <a16:creationId xmlns:a16="http://schemas.microsoft.com/office/drawing/2014/main" id="{E3742996-FB7B-F1AF-EA67-B01E11735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75" y="0"/>
            <a:ext cx="4945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581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8FACFB5-0380-F650-588E-BFD4D58B0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96743" cy="416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00ACD95-6455-A479-83BE-D9F6F10491B7}"/>
              </a:ext>
            </a:extLst>
          </p:cNvPr>
          <p:cNvSpPr txBox="1">
            <a:spLocks/>
          </p:cNvSpPr>
          <p:nvPr/>
        </p:nvSpPr>
        <p:spPr>
          <a:xfrm>
            <a:off x="478972" y="4166364"/>
            <a:ext cx="10798628" cy="3755571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“There’s already progress because we are acknowledging them </a:t>
            </a:r>
            <a:r>
              <a:rPr lang="en-US" sz="3200"/>
              <a:t>[farmworkers], </a:t>
            </a:r>
            <a:r>
              <a:rPr lang="en-US" sz="3200" dirty="0"/>
              <a:t>and we’re seeing them. I think changes happen in little steps, and I hope that this is part of it.”</a:t>
            </a:r>
          </a:p>
          <a:p>
            <a:pPr marL="0" indent="0" algn="r">
              <a:buNone/>
            </a:pPr>
            <a:r>
              <a:rPr lang="en-US" sz="3200" dirty="0" err="1"/>
              <a:t>Narsiso</a:t>
            </a:r>
            <a:r>
              <a:rPr lang="en-US" sz="3200" dirty="0"/>
              <a:t> Martínez</a:t>
            </a:r>
          </a:p>
        </p:txBody>
      </p:sp>
    </p:spTree>
    <p:extLst>
      <p:ext uri="{BB962C8B-B14F-4D97-AF65-F5344CB8AC3E}">
        <p14:creationId xmlns:p14="http://schemas.microsoft.com/office/powerpoint/2010/main" val="1825855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4F2DF-1711-2472-D9F3-0A13B434F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Brainstorming and Designing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D5F68-6BC2-65FF-0D37-60F7906D3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53236"/>
            <a:ext cx="7261642" cy="4906793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Think of a social justice issue important to you and/or your community</a:t>
            </a:r>
          </a:p>
          <a:p>
            <a:r>
              <a:rPr lang="en-US" sz="3600" dirty="0"/>
              <a:t>Brainstorm 5-10 items that are typically discarded that you could use to create an artwork about the issue</a:t>
            </a:r>
          </a:p>
          <a:p>
            <a:r>
              <a:rPr lang="en-US" sz="3600" dirty="0"/>
              <a:t>Sketch a simple design of your proposed artwork</a:t>
            </a:r>
          </a:p>
        </p:txBody>
      </p:sp>
    </p:spTree>
    <p:extLst>
      <p:ext uri="{BB962C8B-B14F-4D97-AF65-F5344CB8AC3E}">
        <p14:creationId xmlns:p14="http://schemas.microsoft.com/office/powerpoint/2010/main" val="2510931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  Magic Harvest    Ink, Charcoal, and Gouache on Found Produce Boxes  71 x 23.5 x 16 inches  2019   ">
            <a:extLst>
              <a:ext uri="{FF2B5EF4-FFF2-40B4-BE49-F238E27FC236}">
                <a16:creationId xmlns:a16="http://schemas.microsoft.com/office/drawing/2014/main" id="{8C9A01E4-A21A-9833-8805-72227EF94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0"/>
            <a:ext cx="8747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8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et the Long Beach artist fighting for Latinx farmworkers ...">
            <a:extLst>
              <a:ext uri="{FF2B5EF4-FFF2-40B4-BE49-F238E27FC236}">
                <a16:creationId xmlns:a16="http://schemas.microsoft.com/office/drawing/2014/main" id="{E2E45C69-3C00-5FE9-015D-86B954FA5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0"/>
            <a:ext cx="10390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54C05C46-088A-AA5E-8F94-28A54362F7F9}"/>
              </a:ext>
            </a:extLst>
          </p:cNvPr>
          <p:cNvSpPr txBox="1">
            <a:spLocks/>
          </p:cNvSpPr>
          <p:nvPr/>
        </p:nvSpPr>
        <p:spPr>
          <a:xfrm rot="16200000">
            <a:off x="-2009902" y="2644902"/>
            <a:ext cx="6734556" cy="169164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500" dirty="0" err="1"/>
              <a:t>Narsiso</a:t>
            </a:r>
            <a:r>
              <a:rPr lang="en-US" sz="5500" dirty="0"/>
              <a:t> Martínez</a:t>
            </a:r>
          </a:p>
        </p:txBody>
      </p:sp>
    </p:spTree>
    <p:extLst>
      <p:ext uri="{BB962C8B-B14F-4D97-AF65-F5344CB8AC3E}">
        <p14:creationId xmlns:p14="http://schemas.microsoft.com/office/powerpoint/2010/main" val="373891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403A2-0BBB-9A99-5954-03314B879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958" y="0"/>
            <a:ext cx="9692640" cy="1397124"/>
          </a:xfrm>
        </p:spPr>
        <p:txBody>
          <a:bodyPr/>
          <a:lstStyle/>
          <a:p>
            <a:r>
              <a:rPr lang="en-US" dirty="0"/>
              <a:t>Technique and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8A22F-B2B7-EDF8-01AD-AAA84A9CB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15" y="1752599"/>
            <a:ext cx="7359614" cy="5105401"/>
          </a:xfrm>
        </p:spPr>
        <p:txBody>
          <a:bodyPr>
            <a:normAutofit/>
          </a:bodyPr>
          <a:lstStyle/>
          <a:p>
            <a:r>
              <a:rPr lang="en-US" sz="3200" dirty="0"/>
              <a:t>Work centers on the lives and labor of migrant agricultural workers</a:t>
            </a:r>
          </a:p>
          <a:p>
            <a:r>
              <a:rPr lang="en-US" sz="3200" dirty="0"/>
              <a:t>Was an agricultural worker to pay for his art school education</a:t>
            </a:r>
          </a:p>
          <a:p>
            <a:r>
              <a:rPr lang="en-US" sz="3200" dirty="0"/>
              <a:t>Drawings and mixed media installations</a:t>
            </a:r>
          </a:p>
          <a:p>
            <a:r>
              <a:rPr lang="en-US" sz="3200" dirty="0"/>
              <a:t>Often uses discarded produce boxes from grocery stores</a:t>
            </a:r>
          </a:p>
        </p:txBody>
      </p:sp>
      <p:pic>
        <p:nvPicPr>
          <p:cNvPr id="3074" name="Picture 2" descr="Narsiso Martinez - Long Beach Museum of Art">
            <a:extLst>
              <a:ext uri="{FF2B5EF4-FFF2-40B4-BE49-F238E27FC236}">
                <a16:creationId xmlns:a16="http://schemas.microsoft.com/office/drawing/2014/main" id="{FF0AAEA0-D1DD-8C4D-B52A-C38D6A4508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1" r="14258"/>
          <a:stretch/>
        </p:blipFill>
        <p:spPr bwMode="auto">
          <a:xfrm>
            <a:off x="8098971" y="1045029"/>
            <a:ext cx="3929743" cy="534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51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6C463-57E3-1280-FFBE-DCA8C98E3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9025" y="0"/>
            <a:ext cx="6164798" cy="936171"/>
          </a:xfrm>
        </p:spPr>
        <p:txBody>
          <a:bodyPr/>
          <a:lstStyle/>
          <a:p>
            <a:pPr algn="ctr"/>
            <a:r>
              <a:rPr lang="en-US" dirty="0"/>
              <a:t>Found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5688E-CBE4-BE0A-9040-C5A9A6ED8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7486" y="1077686"/>
            <a:ext cx="6164799" cy="5682343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Objects not usually considered art material</a:t>
            </a:r>
          </a:p>
          <a:p>
            <a:r>
              <a:rPr lang="en-US" sz="3200" dirty="0"/>
              <a:t>When grouped together, the finished work may be called “assemblage”</a:t>
            </a:r>
          </a:p>
          <a:p>
            <a:r>
              <a:rPr lang="en-US" sz="3200" dirty="0"/>
              <a:t>The objects are often modified, but undisguised</a:t>
            </a:r>
          </a:p>
          <a:p>
            <a:r>
              <a:rPr lang="en-US" sz="3200" dirty="0"/>
              <a:t>When the are not modified, they are known as “ready-mades”</a:t>
            </a:r>
          </a:p>
          <a:p>
            <a:r>
              <a:rPr lang="en-US" sz="3200" dirty="0"/>
              <a:t>The artist decides how and why to use the object in an artwork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04C2915-D206-9E6E-7DFD-782370E2A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99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54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 Philosophy in the Fields  Ceramic tiles with glazes  48 x 84 inches 2020 ">
            <a:extLst>
              <a:ext uri="{FF2B5EF4-FFF2-40B4-BE49-F238E27FC236}">
                <a16:creationId xmlns:a16="http://schemas.microsoft.com/office/drawing/2014/main" id="{1BE5BB67-3DCC-DC20-2C67-5405662D4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0"/>
            <a:ext cx="11939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876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  Self-Portrait En La Cherry (with Strawberry Fields Forever in the Background)     Ink, Charcoal, Gouache and Matte Gel on Produce Cardboard boxes  53 x 72 inches  2020 ">
            <a:extLst>
              <a:ext uri="{FF2B5EF4-FFF2-40B4-BE49-F238E27FC236}">
                <a16:creationId xmlns:a16="http://schemas.microsoft.com/office/drawing/2014/main" id="{5EDFFC21-108E-0887-641A-7D59C2FA3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0"/>
            <a:ext cx="9172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791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  Super Fresh  Ink, Gouache, Charcoal, and Collage on Found Produce Boxes 84 x 133 inches 2020 ">
            <a:extLst>
              <a:ext uri="{FF2B5EF4-FFF2-40B4-BE49-F238E27FC236}">
                <a16:creationId xmlns:a16="http://schemas.microsoft.com/office/drawing/2014/main" id="{A2CE9503-8460-3904-F900-82DEC22B8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" y="0"/>
            <a:ext cx="110197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714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  Good Farms     Ink, Gouache, Charcoal and Matte Gel on Found Produce Box  20.75 x 19.75 inches  2020  ">
            <a:extLst>
              <a:ext uri="{FF2B5EF4-FFF2-40B4-BE49-F238E27FC236}">
                <a16:creationId xmlns:a16="http://schemas.microsoft.com/office/drawing/2014/main" id="{D27E941C-B0B7-67AF-B47F-051F7B80C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0"/>
            <a:ext cx="6581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470867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154</TotalTime>
  <Words>495</Words>
  <Application>Microsoft Office PowerPoint</Application>
  <PresentationFormat>Widescreen</PresentationFormat>
  <Paragraphs>67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BentonGothic</vt:lpstr>
      <vt:lpstr>Calibri</vt:lpstr>
      <vt:lpstr>Century Schoolbook</vt:lpstr>
      <vt:lpstr>inherit</vt:lpstr>
      <vt:lpstr>Wingdings 2</vt:lpstr>
      <vt:lpstr>View</vt:lpstr>
      <vt:lpstr>Superfresh:</vt:lpstr>
      <vt:lpstr>PowerPoint Presentation</vt:lpstr>
      <vt:lpstr>PowerPoint Presentation</vt:lpstr>
      <vt:lpstr>Technique and Media</vt:lpstr>
      <vt:lpstr>Found Objects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Brainstorming and Designing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Superfresh:</dc:title>
  <dc:creator>Barbara Cruz</dc:creator>
  <cp:lastModifiedBy>Barbara Cruz</cp:lastModifiedBy>
  <cp:revision>10</cp:revision>
  <dcterms:created xsi:type="dcterms:W3CDTF">2022-10-31T17:13:03Z</dcterms:created>
  <dcterms:modified xsi:type="dcterms:W3CDTF">2023-01-17T20:30:06Z</dcterms:modified>
</cp:coreProperties>
</file>