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comments/comment3.xml" ContentType="application/vnd.openxmlformats-officedocument.presentationml.comments+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4" r:id="rId3"/>
    <p:sldId id="274" r:id="rId4"/>
    <p:sldId id="265" r:id="rId5"/>
    <p:sldId id="266" r:id="rId6"/>
    <p:sldId id="275" r:id="rId7"/>
    <p:sldId id="276" r:id="rId8"/>
    <p:sldId id="257" r:id="rId9"/>
    <p:sldId id="258" r:id="rId10"/>
    <p:sldId id="259" r:id="rId11"/>
    <p:sldId id="268" r:id="rId12"/>
    <p:sldId id="272" r:id="rId13"/>
    <p:sldId id="267" r:id="rId14"/>
    <p:sldId id="269" r:id="rId15"/>
    <p:sldId id="279" r:id="rId16"/>
    <p:sldId id="270" r:id="rId17"/>
    <p:sldId id="271" r:id="rId18"/>
    <p:sldId id="273" r:id="rId19"/>
    <p:sldId id="262" r:id="rId20"/>
    <p:sldId id="263"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asser, Leslie" initials="EL" lastIdx="7" clrIdx="0">
    <p:extLst>
      <p:ext uri="{19B8F6BF-5375-455C-9EA6-DF929625EA0E}">
        <p15:presenceInfo xmlns:p15="http://schemas.microsoft.com/office/powerpoint/2012/main" userId="S::lelsasse@usf.edu::f6fad4dd-0f13-4924-a143-ce8da9c5c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9" autoAdjust="0"/>
    <p:restoredTop sz="84932" autoAdjust="0"/>
  </p:normalViewPr>
  <p:slideViewPr>
    <p:cSldViewPr snapToGrid="0">
      <p:cViewPr varScale="1">
        <p:scale>
          <a:sx n="57" d="100"/>
          <a:sy n="57" d="100"/>
        </p:scale>
        <p:origin x="4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5T14:38:30.647" idx="3">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15T14:39:39.045" idx="4">
    <p:pos x="10" y="10"/>
    <p:text/>
    <p:extLst>
      <p:ext uri="{C676402C-5697-4E1C-873F-D02D1690AC5C}">
        <p15:threadingInfo xmlns:p15="http://schemas.microsoft.com/office/powerpoint/2012/main" timeZoneBias="240"/>
      </p:ext>
    </p:extLst>
  </p:cm>
  <p:cm authorId="1" dt="2020-06-15T15:08:53.379" idx="7">
    <p:pos x="106" y="106"/>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6-15T14:40:14.356" idx="5">
    <p:pos x="10" y="10"/>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6-15T14:41:06.979" idx="6">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9E346-C291-4427-85E8-25068EADDA19}" type="datetimeFigureOut">
              <a:rPr lang="en-US" smtClean="0"/>
              <a:t>6/15/2020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9FC43-63E1-4861-892F-60E5DB2F6EB4}" type="slidenum">
              <a:rPr lang="en-US" smtClean="0"/>
              <a:t>‹#›</a:t>
            </a:fld>
            <a:endParaRPr lang="en-US"/>
          </a:p>
        </p:txBody>
      </p:sp>
    </p:spTree>
    <p:extLst>
      <p:ext uri="{BB962C8B-B14F-4D97-AF65-F5344CB8AC3E}">
        <p14:creationId xmlns:p14="http://schemas.microsoft.com/office/powerpoint/2010/main" val="4165814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ucollegian.org/zora-j-murff-photos-tackle-intersectionalit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ensculture.com/articles/zora-murff-at-no-point-in-betwee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ucollegian.org/zora-j-murff-photos-tackle-intersectionality/"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rtmuseum.colostate.edu/events/zora-murff-artist-tal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ucollegian.org/zora-j-murff-photos-tackle-intersectionalit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perture.org/blog/zora-murff-redlin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isabilitydevelopment.com/2018/11/29/intersectionality-in-development-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cponline.org/spot/on-redlining-and-photographys-objectivit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trangefirecollective.com/abou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rtmuseum.colostate.edu/events/zora-murff-artist-tal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ebraskastudies.org/1900-1924/racial-tensions/the-army-restores-order/"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zinnedproject.org/news/tdih/omaha-courthouse-lynching-riot" TargetMode="External"/><Relationship Id="rId5" Type="http://schemas.openxmlformats.org/officeDocument/2006/relationships/hyperlink" Target="https://www.omaha.com/opinion/editorial-infamous-1919-omaha-riot-still-offers-lessons/article_35395f75-0ed8-5c50-b0b2-1d239b806d15.html" TargetMode="External"/><Relationship Id="rId4" Type="http://schemas.openxmlformats.org/officeDocument/2006/relationships/hyperlink" Target="http://www.nebraskastudies.org/1900-1924/racial-tensions/a-horrible-lynching/#lg=1&amp;slide=1"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maha_Police_Department" TargetMode="External"/><Relationship Id="rId13" Type="http://schemas.openxmlformats.org/officeDocument/2006/relationships/hyperlink" Target="https://en.wikipedia.org/wiki/Downtown_Omaha" TargetMode="External"/><Relationship Id="rId3" Type="http://schemas.openxmlformats.org/officeDocument/2006/relationships/hyperlink" Target="https://www.omaha.com/eedition/sunrise/articles/the-lynching-of-will-brown/article_9bf510b0-ba48-5664-95a9-60eb8beed866.html" TargetMode="External"/><Relationship Id="rId7" Type="http://schemas.openxmlformats.org/officeDocument/2006/relationships/hyperlink" Target="https://en.wikipedia.org/wiki/Lynching" TargetMode="External"/><Relationship Id="rId12" Type="http://schemas.openxmlformats.org/officeDocument/2006/relationships/hyperlink" Target="https://en.wikipedia.org/wiki/Douglas_County_Courthouse_(Omaha)"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Race_riot" TargetMode="External"/><Relationship Id="rId11" Type="http://schemas.openxmlformats.org/officeDocument/2006/relationships/hyperlink" Target="https://en.wikipedia.org/wiki/Edward_Parsons_Smith" TargetMode="External"/><Relationship Id="rId5" Type="http://schemas.openxmlformats.org/officeDocument/2006/relationships/hyperlink" Target="https://en.wikipedia.org/wiki/Nebraska" TargetMode="External"/><Relationship Id="rId15" Type="http://schemas.openxmlformats.org/officeDocument/2006/relationships/hyperlink" Target="https://en.wikipedia.org/wiki/Red_Summer_of_1919" TargetMode="External"/><Relationship Id="rId10" Type="http://schemas.openxmlformats.org/officeDocument/2006/relationships/hyperlink" Target="https://en.wikipedia.org/wiki/List_of_mayors_of_Omaha" TargetMode="External"/><Relationship Id="rId4" Type="http://schemas.openxmlformats.org/officeDocument/2006/relationships/hyperlink" Target="https://en.wikipedia.org/wiki/Omaha,_Nebraska" TargetMode="External"/><Relationship Id="rId9" Type="http://schemas.openxmlformats.org/officeDocument/2006/relationships/hyperlink" Target="https://en.wikipedia.org/wiki/Hanging" TargetMode="External"/><Relationship Id="rId14" Type="http://schemas.openxmlformats.org/officeDocument/2006/relationships/hyperlink" Target="https://en.wikipedia.org/wiki/United_Stat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y.nebraska.gov/blog/omaha-and-%E2%80%9Cred-summer%E2%80%9D-19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ime.com/5636454/what-is-red-summ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ucollegian.org/zora-j-murff-photos-tackle-intersectional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penational.org/conferences/tahoe-colab/speakers/zora-j-murf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aperture.org/blog/zora-murff-redlinin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zora-murff.com/american-mother-american-fath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https://tucollegian.org/zora-j-murff-photos-tackle-intersectionality/</a:t>
            </a:r>
            <a:endParaRPr lang="en-US" dirty="0"/>
          </a:p>
          <a:p>
            <a:r>
              <a:rPr lang="en-US" sz="1200" b="0" i="0" kern="1200" dirty="0">
                <a:solidFill>
                  <a:schemeClr val="tx1"/>
                </a:solidFill>
                <a:effectLst/>
                <a:latin typeface="+mn-lt"/>
                <a:ea typeface="+mn-ea"/>
                <a:cs typeface="+mn-cs"/>
              </a:rPr>
              <a:t>Note to the teacher:</a:t>
            </a:r>
          </a:p>
          <a:p>
            <a:r>
              <a:rPr lang="en-US" sz="1200" b="0" i="0" kern="1200" dirty="0" err="1">
                <a:solidFill>
                  <a:schemeClr val="tx1"/>
                </a:solidFill>
                <a:effectLst/>
                <a:latin typeface="+mn-lt"/>
                <a:ea typeface="+mn-ea"/>
                <a:cs typeface="+mn-cs"/>
              </a:rPr>
              <a:t>Murff’s</a:t>
            </a:r>
            <a:r>
              <a:rPr lang="en-US" sz="1200" b="0" i="0" kern="1200" dirty="0">
                <a:solidFill>
                  <a:schemeClr val="tx1"/>
                </a:solidFill>
                <a:effectLst/>
                <a:latin typeface="+mn-lt"/>
                <a:ea typeface="+mn-ea"/>
                <a:cs typeface="+mn-cs"/>
              </a:rPr>
              <a:t> mentor used the term “complicated grace” to describe some of his work. This, Murff believes, reflects his need to center his work on issues that are difficult to confront and discuss. He hopes viewers “read” his photography in a way that helps them think about and consider multiple perspectives.</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a:t>
            </a:fld>
            <a:endParaRPr lang="en-US"/>
          </a:p>
        </p:txBody>
      </p:sp>
    </p:spTree>
    <p:extLst>
      <p:ext uri="{BB962C8B-B14F-4D97-AF65-F5344CB8AC3E}">
        <p14:creationId xmlns:p14="http://schemas.microsoft.com/office/powerpoint/2010/main" val="163009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https://www.lensculture.com/articles/zora-murff-at-no-point-in-between</a:t>
            </a:r>
            <a:endParaRPr lang="en-US" dirty="0"/>
          </a:p>
          <a:p>
            <a:r>
              <a:rPr lang="en-US" dirty="0"/>
              <a:t>From </a:t>
            </a:r>
            <a:r>
              <a:rPr lang="en-US" i="1" dirty="0"/>
              <a:t>The Collegian</a:t>
            </a:r>
            <a:r>
              <a:rPr lang="en-US" i="0" dirty="0"/>
              <a:t> (</a:t>
            </a:r>
            <a:r>
              <a:rPr lang="en-US" dirty="0">
                <a:hlinkClick r:id="rId4"/>
              </a:rPr>
              <a:t>https://tucollegian.org/zora-j-murff-photos-tackle-intersectionality/</a:t>
            </a:r>
            <a:r>
              <a:rPr lang="en-US" dirty="0"/>
              <a:t>): </a:t>
            </a:r>
            <a:r>
              <a:rPr lang="en-US" sz="1200" b="0" i="0" kern="1200" dirty="0">
                <a:solidFill>
                  <a:schemeClr val="tx1"/>
                </a:solidFill>
                <a:effectLst/>
                <a:latin typeface="+mn-lt"/>
                <a:ea typeface="+mn-ea"/>
                <a:cs typeface="+mn-cs"/>
              </a:rPr>
              <a:t>Murff drew on an idea from Harvard English professor Robert Nixon called “slow violence” to describe the long term effects of segregation. There are two kinds of violence, Murff outlined. “Fast violence” is easy to recognize because it takes the shape of physical pain. “Slow violence,” on the other hand, has more space between actions and their consequences.</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10</a:t>
            </a:fld>
            <a:endParaRPr lang="en-US"/>
          </a:p>
        </p:txBody>
      </p:sp>
    </p:spTree>
    <p:extLst>
      <p:ext uri="{BB962C8B-B14F-4D97-AF65-F5344CB8AC3E}">
        <p14:creationId xmlns:p14="http://schemas.microsoft.com/office/powerpoint/2010/main" val="214933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Info Source: </a:t>
            </a:r>
            <a:r>
              <a:rPr lang="en-US" dirty="0">
                <a:hlinkClick r:id="rId3"/>
              </a:rPr>
              <a:t>https://artmuseum.colostate.edu/events/zora-murff-artist-talk/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practice of redlining was coined by the sociologist John McKnight in the 1960s. The term “redlining” describes the practice of systematically denying services—such as access to banking, insurance, health care, or fresh food—to residents of specific communities, often on the basis of race. The name is derived from the act of drawing a red line on a map. Murff highlights connections between the systemic racism like redlining, and more overt racial violence, such as lynching.</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i="1" dirty="0"/>
              <a:t>The Collegian</a:t>
            </a:r>
            <a:r>
              <a:rPr lang="en-US" i="0" dirty="0"/>
              <a:t> (</a:t>
            </a:r>
            <a:r>
              <a:rPr lang="en-US" dirty="0">
                <a:hlinkClick r:id="rId4"/>
              </a:rPr>
              <a:t>https://tucollegian.org/zora-j-murff-photos-tackle-intersectionality/</a:t>
            </a:r>
            <a:r>
              <a:rPr lang="en-US" dirty="0"/>
              <a:t>): </a:t>
            </a:r>
            <a:r>
              <a:rPr lang="en-US" sz="1200" b="0" i="0" kern="1200" dirty="0">
                <a:solidFill>
                  <a:schemeClr val="tx1"/>
                </a:solidFill>
                <a:effectLst/>
                <a:latin typeface="+mn-lt"/>
                <a:ea typeface="+mn-ea"/>
                <a:cs typeface="+mn-cs"/>
              </a:rPr>
              <a:t>Murff drew on an idea from Harvard English professor Robert Nixon called “slow violence” to describe the long term effects of segregation. There are two kinds of violence, Murff outlined. “Fast violence” is easy to recognize because it takes the shape of physical pain. “Slow violence,” on the other hand, has more space between actions and their consequences.</a:t>
            </a:r>
            <a:endParaRPr lang="en-US" dirty="0"/>
          </a:p>
          <a:p>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11</a:t>
            </a:fld>
            <a:endParaRPr lang="en-US"/>
          </a:p>
        </p:txBody>
      </p:sp>
    </p:spTree>
    <p:extLst>
      <p:ext uri="{BB962C8B-B14F-4D97-AF65-F5344CB8AC3E}">
        <p14:creationId xmlns:p14="http://schemas.microsoft.com/office/powerpoint/2010/main" val="363796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overall tone/emotion conveyed by this work?</a:t>
            </a:r>
          </a:p>
          <a:p>
            <a:r>
              <a:rPr lang="en-US" dirty="0"/>
              <a:t>Why do you think the artist entitled it “Stripped”?</a:t>
            </a:r>
          </a:p>
          <a:p>
            <a:r>
              <a:rPr lang="en-US" dirty="0"/>
              <a:t>What do you think was stripped from the person in the work?</a:t>
            </a:r>
          </a:p>
          <a:p>
            <a:r>
              <a:rPr lang="en-US" dirty="0">
                <a:solidFill>
                  <a:srgbClr val="FF0000"/>
                </a:solidFill>
              </a:rPr>
              <a:t>What do you think the material might have to do with the meaning?</a:t>
            </a:r>
            <a:endParaRPr lang="en-US" dirty="0"/>
          </a:p>
          <a:p>
            <a:r>
              <a:rPr lang="en-US" dirty="0"/>
              <a:t>How might this image portray the concept of “slow violence”?</a:t>
            </a:r>
          </a:p>
          <a:p>
            <a:r>
              <a:rPr lang="en-US" dirty="0">
                <a:solidFill>
                  <a:srgbClr val="FF0000"/>
                </a:solidFill>
              </a:rPr>
              <a:t>How does the material of the artwork support the concept?</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21B9FC43-63E1-4861-892F-60E5DB2F6EB4}" type="slidenum">
              <a:rPr lang="en-US" smtClean="0"/>
              <a:t>12</a:t>
            </a:fld>
            <a:endParaRPr lang="en-US"/>
          </a:p>
        </p:txBody>
      </p:sp>
    </p:spTree>
    <p:extLst>
      <p:ext uri="{BB962C8B-B14F-4D97-AF65-F5344CB8AC3E}">
        <p14:creationId xmlns:p14="http://schemas.microsoft.com/office/powerpoint/2010/main" val="154151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sounds are you likely to hear?</a:t>
            </a:r>
          </a:p>
          <a:p>
            <a:r>
              <a:rPr lang="en-US" dirty="0"/>
              <a:t>What services might you ask for?</a:t>
            </a:r>
          </a:p>
          <a:p>
            <a:r>
              <a:rPr lang="en-US" dirty="0"/>
              <a:t>Do you think the government has a responsibility for the condition of this residential complex?</a:t>
            </a:r>
          </a:p>
          <a:p>
            <a:r>
              <a:rPr lang="en-US" dirty="0"/>
              <a:t>How might untended housing reflect “slow violence”?</a:t>
            </a:r>
          </a:p>
          <a:p>
            <a:endParaRPr lang="en-US" dirty="0"/>
          </a:p>
          <a:p>
            <a:r>
              <a:rPr lang="en-US" dirty="0"/>
              <a:t>Image Source: </a:t>
            </a:r>
            <a:r>
              <a:rPr lang="en-US" dirty="0">
                <a:hlinkClick r:id="rId3"/>
              </a:rPr>
              <a:t>https://aperture.org/blog/zora-murff-redlining/</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13</a:t>
            </a:fld>
            <a:endParaRPr lang="en-US"/>
          </a:p>
        </p:txBody>
      </p:sp>
    </p:spTree>
    <p:extLst>
      <p:ext uri="{BB962C8B-B14F-4D97-AF65-F5344CB8AC3E}">
        <p14:creationId xmlns:p14="http://schemas.microsoft.com/office/powerpoint/2010/main" val="64506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https://disabilitydevelopment.com/2018/11/29/intersectionality-in-development-2/</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14</a:t>
            </a:fld>
            <a:endParaRPr lang="en-US"/>
          </a:p>
        </p:txBody>
      </p:sp>
    </p:spTree>
    <p:extLst>
      <p:ext uri="{BB962C8B-B14F-4D97-AF65-F5344CB8AC3E}">
        <p14:creationId xmlns:p14="http://schemas.microsoft.com/office/powerpoint/2010/main" val="138701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https://hcponline.org/spot/on-redlining-and-photographys-objectivity/</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15</a:t>
            </a:fld>
            <a:endParaRPr lang="en-US"/>
          </a:p>
        </p:txBody>
      </p:sp>
    </p:spTree>
    <p:extLst>
      <p:ext uri="{BB962C8B-B14F-4D97-AF65-F5344CB8AC3E}">
        <p14:creationId xmlns:p14="http://schemas.microsoft.com/office/powerpoint/2010/main" val="361690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feel about </a:t>
            </a:r>
            <a:r>
              <a:rPr lang="en-US" i="1" dirty="0"/>
              <a:t>your</a:t>
            </a:r>
            <a:r>
              <a:rPr lang="en-US" dirty="0"/>
              <a:t> future?</a:t>
            </a:r>
          </a:p>
        </p:txBody>
      </p:sp>
      <p:sp>
        <p:nvSpPr>
          <p:cNvPr id="4" name="Slide Number Placeholder 3"/>
          <p:cNvSpPr>
            <a:spLocks noGrp="1"/>
          </p:cNvSpPr>
          <p:nvPr>
            <p:ph type="sldNum" sz="quarter" idx="5"/>
          </p:nvPr>
        </p:nvSpPr>
        <p:spPr/>
        <p:txBody>
          <a:bodyPr/>
          <a:lstStyle/>
          <a:p>
            <a:fld id="{21B9FC43-63E1-4861-892F-60E5DB2F6EB4}" type="slidenum">
              <a:rPr lang="en-US" smtClean="0"/>
              <a:t>16</a:t>
            </a:fld>
            <a:endParaRPr lang="en-US"/>
          </a:p>
        </p:txBody>
      </p:sp>
    </p:spTree>
    <p:extLst>
      <p:ext uri="{BB962C8B-B14F-4D97-AF65-F5344CB8AC3E}">
        <p14:creationId xmlns:p14="http://schemas.microsoft.com/office/powerpoint/2010/main" val="3195769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image express fatherhood?</a:t>
            </a:r>
          </a:p>
        </p:txBody>
      </p:sp>
      <p:sp>
        <p:nvSpPr>
          <p:cNvPr id="4" name="Slide Number Placeholder 3"/>
          <p:cNvSpPr>
            <a:spLocks noGrp="1"/>
          </p:cNvSpPr>
          <p:nvPr>
            <p:ph type="sldNum" sz="quarter" idx="5"/>
          </p:nvPr>
        </p:nvSpPr>
        <p:spPr/>
        <p:txBody>
          <a:bodyPr/>
          <a:lstStyle/>
          <a:p>
            <a:fld id="{21B9FC43-63E1-4861-892F-60E5DB2F6EB4}" type="slidenum">
              <a:rPr lang="en-US" smtClean="0"/>
              <a:t>17</a:t>
            </a:fld>
            <a:endParaRPr lang="en-US"/>
          </a:p>
        </p:txBody>
      </p:sp>
    </p:spTree>
    <p:extLst>
      <p:ext uri="{BB962C8B-B14F-4D97-AF65-F5344CB8AC3E}">
        <p14:creationId xmlns:p14="http://schemas.microsoft.com/office/powerpoint/2010/main" val="268716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talking about hoods?  </a:t>
            </a:r>
          </a:p>
          <a:p>
            <a:endParaRPr lang="en-US" dirty="0"/>
          </a:p>
          <a:p>
            <a:r>
              <a:rPr lang="en-US" dirty="0"/>
              <a:t>How is the "hood" historically related to racism? Can you think of any associated recent events?</a:t>
            </a:r>
          </a:p>
        </p:txBody>
      </p:sp>
      <p:sp>
        <p:nvSpPr>
          <p:cNvPr id="4" name="Slide Number Placeholder 3"/>
          <p:cNvSpPr>
            <a:spLocks noGrp="1"/>
          </p:cNvSpPr>
          <p:nvPr>
            <p:ph type="sldNum" sz="quarter" idx="5"/>
          </p:nvPr>
        </p:nvSpPr>
        <p:spPr/>
        <p:txBody>
          <a:bodyPr/>
          <a:lstStyle/>
          <a:p>
            <a:fld id="{21B9FC43-63E1-4861-892F-60E5DB2F6EB4}" type="slidenum">
              <a:rPr lang="en-US" smtClean="0"/>
              <a:t>18</a:t>
            </a:fld>
            <a:endParaRPr lang="en-US"/>
          </a:p>
        </p:txBody>
      </p:sp>
    </p:spTree>
    <p:extLst>
      <p:ext uri="{BB962C8B-B14F-4D97-AF65-F5344CB8AC3E}">
        <p14:creationId xmlns:p14="http://schemas.microsoft.com/office/powerpoint/2010/main" val="54149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http://www.zora-murff.com/strange-fire-collective</a:t>
            </a:r>
          </a:p>
          <a:p>
            <a:r>
              <a:rPr lang="en-US" dirty="0"/>
              <a:t>Image Source: </a:t>
            </a:r>
            <a:r>
              <a:rPr lang="en-US" dirty="0">
                <a:hlinkClick r:id="rId3"/>
              </a:rPr>
              <a:t>http://www.strangefirecollective.com/about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Strange Fire was formed in 2015 by Jess T. Dugan, Rafael </a:t>
            </a:r>
            <a:r>
              <a:rPr lang="en-US" dirty="0" err="1">
                <a:effectLst/>
              </a:rPr>
              <a:t>Soldi</a:t>
            </a:r>
            <a:r>
              <a:rPr lang="en-US" dirty="0">
                <a:effectLst/>
              </a:rPr>
              <a:t>, Zora J. Murff, and </a:t>
            </a:r>
            <a:r>
              <a:rPr lang="en-US" dirty="0" err="1">
                <a:effectLst/>
              </a:rPr>
              <a:t>Hamidah</a:t>
            </a:r>
            <a:r>
              <a:rPr lang="en-US" dirty="0">
                <a:effectLst/>
              </a:rPr>
              <a:t> Glasgow. </a:t>
            </a:r>
          </a:p>
          <a:p>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20</a:t>
            </a:fld>
            <a:endParaRPr lang="en-US"/>
          </a:p>
        </p:txBody>
      </p:sp>
    </p:spTree>
    <p:extLst>
      <p:ext uri="{BB962C8B-B14F-4D97-AF65-F5344CB8AC3E}">
        <p14:creationId xmlns:p14="http://schemas.microsoft.com/office/powerpoint/2010/main" val="122730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combined Visual Thinking Strategies approach and stratified questioning, guide analysis and discussion of the image:</a:t>
            </a:r>
          </a:p>
          <a:p>
            <a:r>
              <a:rPr lang="en-US" dirty="0"/>
              <a:t>What’s going on in this picture?</a:t>
            </a:r>
          </a:p>
          <a:p>
            <a:r>
              <a:rPr lang="en-US" dirty="0"/>
              <a:t>What do you see that makes you say that?</a:t>
            </a:r>
          </a:p>
          <a:p>
            <a:r>
              <a:rPr lang="en-US" dirty="0"/>
              <a:t>What else can we find?</a:t>
            </a:r>
          </a:p>
          <a:p>
            <a:r>
              <a:rPr lang="en-US" dirty="0"/>
              <a:t>When did this take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gathering or event might this have been?</a:t>
            </a:r>
          </a:p>
          <a:p>
            <a:r>
              <a:rPr lang="en-US" dirty="0"/>
              <a:t>The photographer-artist, Zora J. Murff, took a photo of a photo…this image is a cropped version of the original photo. What do you think Murff cropped? Why?</a:t>
            </a:r>
          </a:p>
          <a:p>
            <a:r>
              <a:rPr lang="en-US" dirty="0"/>
              <a:t>What are the differences between photojournalism and photography as art?</a:t>
            </a:r>
          </a:p>
        </p:txBody>
      </p:sp>
      <p:sp>
        <p:nvSpPr>
          <p:cNvPr id="4" name="Slide Number Placeholder 3"/>
          <p:cNvSpPr>
            <a:spLocks noGrp="1"/>
          </p:cNvSpPr>
          <p:nvPr>
            <p:ph type="sldNum" sz="quarter" idx="5"/>
          </p:nvPr>
        </p:nvSpPr>
        <p:spPr/>
        <p:txBody>
          <a:bodyPr/>
          <a:lstStyle/>
          <a:p>
            <a:fld id="{21B9FC43-63E1-4861-892F-60E5DB2F6EB4}" type="slidenum">
              <a:rPr lang="en-US" smtClean="0"/>
              <a:t>2</a:t>
            </a:fld>
            <a:endParaRPr lang="en-US"/>
          </a:p>
        </p:txBody>
      </p:sp>
    </p:spTree>
    <p:extLst>
      <p:ext uri="{BB962C8B-B14F-4D97-AF65-F5344CB8AC3E}">
        <p14:creationId xmlns:p14="http://schemas.microsoft.com/office/powerpoint/2010/main" val="395594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https://artmuseum.colostate.edu/events/zora-murff-artist-talk/</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21</a:t>
            </a:fld>
            <a:endParaRPr lang="en-US"/>
          </a:p>
        </p:txBody>
      </p:sp>
    </p:spTree>
    <p:extLst>
      <p:ext uri="{BB962C8B-B14F-4D97-AF65-F5344CB8AC3E}">
        <p14:creationId xmlns:p14="http://schemas.microsoft.com/office/powerpoint/2010/main" val="260769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Omaha, NE, on September 28, 1919, a white lynch mob formed after word spread that a white woman, Agnes </a:t>
            </a:r>
            <a:r>
              <a:rPr lang="en-US" sz="1200" b="0" i="0" kern="1200" dirty="0" err="1">
                <a:solidFill>
                  <a:schemeClr val="tx1"/>
                </a:solidFill>
                <a:effectLst/>
                <a:latin typeface="+mn-lt"/>
                <a:ea typeface="+mn-ea"/>
                <a:cs typeface="+mn-cs"/>
              </a:rPr>
              <a:t>Loebeck</a:t>
            </a:r>
            <a:r>
              <a:rPr lang="en-US" sz="1200" b="0" i="0" kern="1200" dirty="0">
                <a:solidFill>
                  <a:schemeClr val="tx1"/>
                </a:solidFill>
                <a:effectLst/>
                <a:latin typeface="+mn-lt"/>
                <a:ea typeface="+mn-ea"/>
                <a:cs typeface="+mn-cs"/>
              </a:rPr>
              <a:t>, accused a Black man, Will Brown, of raping her. The news reported that </a:t>
            </a:r>
            <a:r>
              <a:rPr lang="en-US" sz="1200" b="0" i="0" kern="1200" dirty="0" err="1">
                <a:solidFill>
                  <a:schemeClr val="tx1"/>
                </a:solidFill>
                <a:effectLst/>
                <a:latin typeface="+mn-lt"/>
                <a:ea typeface="+mn-ea"/>
                <a:cs typeface="+mn-cs"/>
              </a:rPr>
              <a:t>Loebeck</a:t>
            </a:r>
            <a:r>
              <a:rPr lang="en-US" sz="1200" b="0" i="0" kern="1200" dirty="0">
                <a:solidFill>
                  <a:schemeClr val="tx1"/>
                </a:solidFill>
                <a:effectLst/>
                <a:latin typeface="+mn-lt"/>
                <a:ea typeface="+mn-ea"/>
                <a:cs typeface="+mn-cs"/>
              </a:rPr>
              <a:t> and her fiancé alerted the police that they were assaulted on the evening of September 25. </a:t>
            </a:r>
            <a:r>
              <a:rPr lang="en-US" sz="1200" b="0" i="0" kern="1200" dirty="0" err="1">
                <a:solidFill>
                  <a:schemeClr val="tx1"/>
                </a:solidFill>
                <a:effectLst/>
                <a:latin typeface="+mn-lt"/>
                <a:ea typeface="+mn-ea"/>
                <a:cs typeface="+mn-cs"/>
              </a:rPr>
              <a:t>Loebeck</a:t>
            </a:r>
            <a:r>
              <a:rPr lang="en-US" sz="1200" b="0" i="0" kern="1200" dirty="0">
                <a:solidFill>
                  <a:schemeClr val="tx1"/>
                </a:solidFill>
                <a:effectLst/>
                <a:latin typeface="+mn-lt"/>
                <a:ea typeface="+mn-ea"/>
                <a:cs typeface="+mn-cs"/>
              </a:rPr>
              <a:t> identified the 40-year-old Will Brown as her attacker after police brought Brown to her home. A lynch mob gathered outside her house and tried to take him, but law enforcement managed to get Brown away from the vigilantes and to the courthouse jail.</a:t>
            </a:r>
          </a:p>
          <a:p>
            <a:r>
              <a:rPr lang="en-US" sz="1200" b="0" i="0" kern="1200" dirty="0">
                <a:solidFill>
                  <a:schemeClr val="tx1"/>
                </a:solidFill>
                <a:effectLst/>
                <a:latin typeface="+mn-lt"/>
                <a:ea typeface="+mn-ea"/>
                <a:cs typeface="+mn-cs"/>
              </a:rPr>
              <a:t>But the mob did not disperse and a group of youths gathered in south Omaha and began a march to the Douglas County courthouse. Eventually, thousands of angry people gathered at the courthouse and by evening, the Omaha police and city officials inside the courthouse were virtual prisoners. The size of the crowd was estimated as between 5,000 and 15,000 people. By 8:00 p.m. the mob had begun firing on the courthouse with guns they looted from nearby stores. In that exchange of gunfire, one 16-year-old leader of the mob, and a 34-year-old businessman a block away were killed. By 8:30 the mob had set fire to the building and prevented fire fighters from extinguishing the flames. Inside, Will Brown moaned to Sheriff Mike Clark, “I am innocent, I never did it, my God I am innocent.”</a:t>
            </a:r>
          </a:p>
          <a:p>
            <a:r>
              <a:rPr lang="en-US" sz="1200" b="0" i="0" kern="1200" dirty="0">
                <a:solidFill>
                  <a:schemeClr val="tx1"/>
                </a:solidFill>
                <a:effectLst/>
                <a:latin typeface="+mn-lt"/>
                <a:ea typeface="+mn-ea"/>
                <a:cs typeface="+mn-cs"/>
              </a:rPr>
              <a:t>The mayor tried to reason with the mob, but the white terrorists knocked him out and moved to shoot, hang, and burn Will Brown in full view of the town. The U.S. Army arrived that evening and federal troops suppressed the mob, but they were too late to save Brown.</a:t>
            </a:r>
          </a:p>
          <a:p>
            <a:r>
              <a:rPr lang="en-US" sz="1200" b="0" i="0" kern="1200" dirty="0">
                <a:solidFill>
                  <a:schemeClr val="tx1"/>
                </a:solidFill>
                <a:effectLst/>
                <a:latin typeface="+mn-lt"/>
                <a:ea typeface="+mn-ea"/>
                <a:cs typeface="+mn-cs"/>
              </a:rPr>
              <a:t>The Army began to arrest mob ringleaders on the basis of photographs confiscated from the public…Even though photographs identified members of the mob, all of the suspects were eventually released. </a:t>
            </a:r>
            <a:r>
              <a:rPr lang="en-US" sz="1200" b="0" i="1" kern="1200" dirty="0">
                <a:solidFill>
                  <a:schemeClr val="tx1"/>
                </a:solidFill>
                <a:effectLst/>
                <a:latin typeface="+mn-lt"/>
                <a:ea typeface="+mn-ea"/>
                <a:cs typeface="+mn-cs"/>
              </a:rPr>
              <a:t>(Quoted from a </a:t>
            </a:r>
            <a:r>
              <a:rPr lang="en-US" sz="1200" b="0" i="0" kern="1200" dirty="0">
                <a:solidFill>
                  <a:schemeClr val="tx1"/>
                </a:solidFill>
                <a:effectLst/>
                <a:latin typeface="+mn-lt"/>
                <a:ea typeface="+mn-ea"/>
                <a:cs typeface="+mn-cs"/>
              </a:rPr>
              <a:t>Nebraska Studies </a:t>
            </a:r>
            <a:r>
              <a:rPr lang="en-US" sz="1200" b="0" i="1" u="none" strike="noStrike" kern="1200" dirty="0">
                <a:solidFill>
                  <a:schemeClr val="tx1"/>
                </a:solidFill>
                <a:effectLst/>
                <a:latin typeface="+mn-lt"/>
                <a:ea typeface="+mn-ea"/>
                <a:cs typeface="+mn-cs"/>
                <a:hlinkClick r:id="rId3"/>
              </a:rPr>
              <a:t>article</a:t>
            </a:r>
            <a:r>
              <a:rPr lang="en-US" sz="1200" b="0" i="1" kern="1200" dirty="0">
                <a:solidFill>
                  <a:schemeClr val="tx1"/>
                </a:solidFill>
                <a:effectLst/>
                <a:latin typeface="+mn-lt"/>
                <a:ea typeface="+mn-ea"/>
                <a:cs typeface="+mn-cs"/>
              </a:rPr>
              <a:t> about the Army’s involvement</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(William Brown): Nebraska State Historical Society via </a:t>
            </a:r>
            <a:r>
              <a:rPr lang="en-US" sz="1200" b="0" i="0" u="none" strike="noStrike" kern="1200" dirty="0">
                <a:solidFill>
                  <a:schemeClr val="tx1"/>
                </a:solidFill>
                <a:effectLst/>
                <a:latin typeface="+mn-lt"/>
                <a:ea typeface="+mn-ea"/>
                <a:cs typeface="+mn-cs"/>
                <a:hlinkClick r:id="rId4"/>
              </a:rPr>
              <a:t>NebraskaStudies.org</a:t>
            </a:r>
            <a:r>
              <a:rPr lang="en-US" sz="1200" b="0" i="0" kern="1200" dirty="0">
                <a:solidFill>
                  <a:schemeClr val="tx1"/>
                </a:solidFill>
                <a:effectLst/>
                <a:latin typeface="+mn-lt"/>
                <a:ea typeface="+mn-ea"/>
                <a:cs typeface="+mn-cs"/>
              </a:rPr>
              <a:t> (“World-Herald,” 1919)</a:t>
            </a:r>
          </a:p>
          <a:p>
            <a:r>
              <a:rPr lang="en-US" sz="1200" b="0" i="0" kern="1200" dirty="0">
                <a:solidFill>
                  <a:schemeClr val="tx1"/>
                </a:solidFill>
                <a:effectLst/>
                <a:latin typeface="+mn-lt"/>
                <a:ea typeface="+mn-ea"/>
                <a:cs typeface="+mn-cs"/>
              </a:rPr>
              <a:t>Image Source (Omaha Courthouse): </a:t>
            </a:r>
            <a:r>
              <a:rPr lang="en-US" dirty="0">
                <a:hlinkClick r:id="rId5"/>
              </a:rPr>
              <a:t>https://www.omaha.com/opinion/editorial-infamous-1919-omaha-riot-still-offers-lessons/article_35395f75-0ed8-5c50-b0b2-1d239b806d15.html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Info Source: Zinn Education Project, </a:t>
            </a:r>
            <a:r>
              <a:rPr lang="en-US" dirty="0">
                <a:hlinkClick r:id="rId6"/>
              </a:rPr>
              <a:t>https://www.zinnedproject.org/news/tdih/omaha-courthouse-lynching-riot</a:t>
            </a:r>
            <a:endParaRPr lang="en-US" dirty="0"/>
          </a:p>
          <a:p>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3</a:t>
            </a:fld>
            <a:endParaRPr lang="en-US"/>
          </a:p>
        </p:txBody>
      </p:sp>
    </p:spTree>
    <p:extLst>
      <p:ext uri="{BB962C8B-B14F-4D97-AF65-F5344CB8AC3E}">
        <p14:creationId xmlns:p14="http://schemas.microsoft.com/office/powerpoint/2010/main" val="8212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Omaha race riot occurred in Omaha, Nebraska, September 28–29, 1919.</a:t>
            </a:r>
          </a:p>
          <a:p>
            <a:r>
              <a:rPr lang="en-US" sz="1200" b="0" i="0" kern="1200" dirty="0">
                <a:solidFill>
                  <a:schemeClr val="tx1"/>
                </a:solidFill>
                <a:effectLst/>
                <a:latin typeface="+mn-lt"/>
                <a:ea typeface="+mn-ea"/>
                <a:cs typeface="+mn-cs"/>
              </a:rPr>
              <a:t>Image source: Omaha World-Herald, </a:t>
            </a:r>
            <a:r>
              <a:rPr lang="en-US" dirty="0">
                <a:hlinkClick r:id="rId3"/>
              </a:rPr>
              <a:t>https://www.omaha.com/eedition/sunrise/articles/the-lynching-of-will-brown/article_9bf510b0-ba48-5664-95a9-60eb8beed866.html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Wikipedia:</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Omaha race riot</a:t>
            </a:r>
            <a:r>
              <a:rPr lang="en-US" sz="1200" b="0" i="0" kern="1200" dirty="0">
                <a:solidFill>
                  <a:schemeClr val="tx1"/>
                </a:solidFill>
                <a:effectLst/>
                <a:latin typeface="+mn-lt"/>
                <a:ea typeface="+mn-ea"/>
                <a:cs typeface="+mn-cs"/>
              </a:rPr>
              <a:t> occurred in </a:t>
            </a:r>
            <a:r>
              <a:rPr lang="en-US" sz="1200" b="0" i="0" u="none" strike="noStrike" kern="1200" dirty="0">
                <a:solidFill>
                  <a:schemeClr val="tx1"/>
                </a:solidFill>
                <a:effectLst/>
                <a:latin typeface="+mn-lt"/>
                <a:ea typeface="+mn-ea"/>
                <a:cs typeface="+mn-cs"/>
                <a:hlinkClick r:id="rId4" tooltip="Omaha, Nebraska"/>
              </a:rPr>
              <a:t>Omaha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Nebraska"/>
              </a:rPr>
              <a:t>Nebraska</a:t>
            </a:r>
            <a:r>
              <a:rPr lang="en-US" sz="1200" b="0" i="0" kern="1200" dirty="0">
                <a:solidFill>
                  <a:schemeClr val="tx1"/>
                </a:solidFill>
                <a:effectLst/>
                <a:latin typeface="+mn-lt"/>
                <a:ea typeface="+mn-ea"/>
                <a:cs typeface="+mn-cs"/>
              </a:rPr>
              <a:t>, September 28–29, 1919. The </a:t>
            </a:r>
            <a:r>
              <a:rPr lang="en-US" sz="1200" b="0" i="0" u="none" strike="noStrike" kern="1200" dirty="0">
                <a:solidFill>
                  <a:schemeClr val="tx1"/>
                </a:solidFill>
                <a:effectLst/>
                <a:latin typeface="+mn-lt"/>
                <a:ea typeface="+mn-ea"/>
                <a:cs typeface="+mn-cs"/>
                <a:hlinkClick r:id="rId6" tooltip="Race riot"/>
              </a:rPr>
              <a:t>race riot</a:t>
            </a:r>
            <a:r>
              <a:rPr lang="en-US" sz="1200" b="0" i="0" kern="1200" dirty="0">
                <a:solidFill>
                  <a:schemeClr val="tx1"/>
                </a:solidFill>
                <a:effectLst/>
                <a:latin typeface="+mn-lt"/>
                <a:ea typeface="+mn-ea"/>
                <a:cs typeface="+mn-cs"/>
              </a:rPr>
              <a:t> resulted in the </a:t>
            </a:r>
            <a:r>
              <a:rPr lang="en-US" sz="1200" b="0" i="0" u="none" strike="noStrike" kern="1200" dirty="0">
                <a:solidFill>
                  <a:schemeClr val="tx1"/>
                </a:solidFill>
                <a:effectLst/>
                <a:latin typeface="+mn-lt"/>
                <a:ea typeface="+mn-ea"/>
                <a:cs typeface="+mn-cs"/>
                <a:hlinkClick r:id="rId7" tooltip="Lynching"/>
              </a:rPr>
              <a:t>lynching</a:t>
            </a:r>
            <a:r>
              <a:rPr lang="en-US" sz="1200" b="0" i="0" kern="1200" dirty="0">
                <a:solidFill>
                  <a:schemeClr val="tx1"/>
                </a:solidFill>
                <a:effectLst/>
                <a:latin typeface="+mn-lt"/>
                <a:ea typeface="+mn-ea"/>
                <a:cs typeface="+mn-cs"/>
              </a:rPr>
              <a:t> of Will Brown, a black civilian; the death of two white rioters; the injuries of many </a:t>
            </a:r>
            <a:r>
              <a:rPr lang="en-US" sz="1200" b="0" i="0" u="none" strike="noStrike" kern="1200" dirty="0">
                <a:solidFill>
                  <a:schemeClr val="tx1"/>
                </a:solidFill>
                <a:effectLst/>
                <a:latin typeface="+mn-lt"/>
                <a:ea typeface="+mn-ea"/>
                <a:cs typeface="+mn-cs"/>
                <a:hlinkClick r:id="rId8" tooltip="Omaha Police Department"/>
              </a:rPr>
              <a:t>Omaha Police Department</a:t>
            </a:r>
            <a:r>
              <a:rPr lang="en-US" sz="1200" b="0" i="0" kern="1200" dirty="0">
                <a:solidFill>
                  <a:schemeClr val="tx1"/>
                </a:solidFill>
                <a:effectLst/>
                <a:latin typeface="+mn-lt"/>
                <a:ea typeface="+mn-ea"/>
                <a:cs typeface="+mn-cs"/>
              </a:rPr>
              <a:t> officers and civilians, including the attempted </a:t>
            </a:r>
            <a:r>
              <a:rPr lang="en-US" sz="1200" b="0" i="0" u="none" strike="noStrike" kern="1200" dirty="0">
                <a:solidFill>
                  <a:schemeClr val="tx1"/>
                </a:solidFill>
                <a:effectLst/>
                <a:latin typeface="+mn-lt"/>
                <a:ea typeface="+mn-ea"/>
                <a:cs typeface="+mn-cs"/>
                <a:hlinkClick r:id="rId9" tooltip="Hanging"/>
              </a:rPr>
              <a:t>hanging</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10" tooltip="List of mayors of Omaha"/>
              </a:rPr>
              <a:t>Mayor</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tooltip="Edward Parsons Smith"/>
              </a:rPr>
              <a:t>Edward Parsons Smith</a:t>
            </a:r>
            <a:r>
              <a:rPr lang="en-US" sz="1200" b="0" i="0" kern="1200" dirty="0">
                <a:solidFill>
                  <a:schemeClr val="tx1"/>
                </a:solidFill>
                <a:effectLst/>
                <a:latin typeface="+mn-lt"/>
                <a:ea typeface="+mn-ea"/>
                <a:cs typeface="+mn-cs"/>
              </a:rPr>
              <a:t>; and a public rampage by thousands of white rioters who set fire to the </a:t>
            </a:r>
            <a:r>
              <a:rPr lang="en-US" sz="1200" b="0" i="0" u="none" strike="noStrike" kern="1200" dirty="0">
                <a:solidFill>
                  <a:schemeClr val="tx1"/>
                </a:solidFill>
                <a:effectLst/>
                <a:latin typeface="+mn-lt"/>
                <a:ea typeface="+mn-ea"/>
                <a:cs typeface="+mn-cs"/>
                <a:hlinkClick r:id="rId12" tooltip="Douglas County Courthouse (Omaha)"/>
              </a:rPr>
              <a:t>Douglas County Courthouse</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13" tooltip="Downtown Omaha"/>
              </a:rPr>
              <a:t>downtown Omaha</a:t>
            </a:r>
            <a:r>
              <a:rPr lang="en-US" sz="1200" b="0" i="0" kern="1200" dirty="0">
                <a:solidFill>
                  <a:schemeClr val="tx1"/>
                </a:solidFill>
                <a:effectLst/>
                <a:latin typeface="+mn-lt"/>
                <a:ea typeface="+mn-ea"/>
                <a:cs typeface="+mn-cs"/>
              </a:rPr>
              <a:t>. It followed more than 20 race riots that occurred in major industrial cities of the </a:t>
            </a:r>
            <a:r>
              <a:rPr lang="en-US" sz="1200" b="0" i="0" u="none" strike="noStrike" kern="1200" dirty="0">
                <a:solidFill>
                  <a:schemeClr val="tx1"/>
                </a:solidFill>
                <a:effectLst/>
                <a:latin typeface="+mn-lt"/>
                <a:ea typeface="+mn-ea"/>
                <a:cs typeface="+mn-cs"/>
                <a:hlinkClick r:id="rId14" tooltip="United States"/>
              </a:rPr>
              <a:t>United States</a:t>
            </a:r>
            <a:r>
              <a:rPr lang="en-US" sz="1200" b="0" i="0" kern="1200" dirty="0">
                <a:solidFill>
                  <a:schemeClr val="tx1"/>
                </a:solidFill>
                <a:effectLst/>
                <a:latin typeface="+mn-lt"/>
                <a:ea typeface="+mn-ea"/>
                <a:cs typeface="+mn-cs"/>
              </a:rPr>
              <a:t> during the </a:t>
            </a:r>
            <a:r>
              <a:rPr lang="en-US" sz="1200" b="0" i="0" u="none" strike="noStrike" kern="1200" dirty="0">
                <a:solidFill>
                  <a:schemeClr val="tx1"/>
                </a:solidFill>
                <a:effectLst/>
                <a:latin typeface="+mn-lt"/>
                <a:ea typeface="+mn-ea"/>
                <a:cs typeface="+mn-cs"/>
                <a:hlinkClick r:id="rId15" tooltip="Red Summer of 1919"/>
              </a:rPr>
              <a:t>Red Summer of 1919</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4</a:t>
            </a:fld>
            <a:endParaRPr lang="en-US"/>
          </a:p>
        </p:txBody>
      </p:sp>
    </p:spTree>
    <p:extLst>
      <p:ext uri="{BB962C8B-B14F-4D97-AF65-F5344CB8AC3E}">
        <p14:creationId xmlns:p14="http://schemas.microsoft.com/office/powerpoint/2010/main" val="344523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https://history.nebraska.gov/blog/omaha-and-%E2%80%9Cred-summer%E2%80%9D-1919</a:t>
            </a:r>
            <a:endParaRPr lang="en-US" dirty="0"/>
          </a:p>
          <a:p>
            <a:r>
              <a:rPr lang="en-US" dirty="0"/>
              <a:t>Today William Brown’s grave serves as a grim reminder of the many lives lost during the Red Summer of 1919.</a:t>
            </a:r>
          </a:p>
        </p:txBody>
      </p:sp>
      <p:sp>
        <p:nvSpPr>
          <p:cNvPr id="4" name="Slide Number Placeholder 3"/>
          <p:cNvSpPr>
            <a:spLocks noGrp="1"/>
          </p:cNvSpPr>
          <p:nvPr>
            <p:ph type="sldNum" sz="quarter" idx="5"/>
          </p:nvPr>
        </p:nvSpPr>
        <p:spPr/>
        <p:txBody>
          <a:bodyPr/>
          <a:lstStyle/>
          <a:p>
            <a:fld id="{21B9FC43-63E1-4861-892F-60E5DB2F6EB4}" type="slidenum">
              <a:rPr lang="en-US" smtClean="0"/>
              <a:t>5</a:t>
            </a:fld>
            <a:endParaRPr lang="en-US"/>
          </a:p>
        </p:txBody>
      </p:sp>
    </p:spTree>
    <p:extLst>
      <p:ext uri="{BB962C8B-B14F-4D97-AF65-F5344CB8AC3E}">
        <p14:creationId xmlns:p14="http://schemas.microsoft.com/office/powerpoint/2010/main" val="243743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“Red Summer” of 1919 is one of the little-known events in American history that photographer-artist Zora J. Murff seeks to bring to light, exploring how these events continue to have an impact in our society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Info Source: </a:t>
            </a:r>
            <a:r>
              <a:rPr lang="en-US" dirty="0">
                <a:hlinkClick r:id="rId3"/>
              </a:rPr>
              <a:t>https://time.com/5636454/what-is-red-summer/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a:t>
            </a:r>
            <a:r>
              <a:rPr lang="en-US" dirty="0">
                <a:hlinkClick r:id="rId3"/>
              </a:rPr>
              <a:t>https://time.com/5636454/what-is-red-summer/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National Guardsmen question an African-American man in Chicago, after Mayor 'Big Bill' Thompson called in the National Guard on July 30, 1919, after three days of rioting.</a:t>
            </a: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6</a:t>
            </a:fld>
            <a:endParaRPr lang="en-US"/>
          </a:p>
        </p:txBody>
      </p:sp>
    </p:spTree>
    <p:extLst>
      <p:ext uri="{BB962C8B-B14F-4D97-AF65-F5344CB8AC3E}">
        <p14:creationId xmlns:p14="http://schemas.microsoft.com/office/powerpoint/2010/main" val="147573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https://tucollegian.org/zora-j-murff-photos-tackle-intersectionality/</a:t>
            </a:r>
            <a:endParaRPr lang="en-US" dirty="0"/>
          </a:p>
          <a:p>
            <a:r>
              <a:rPr lang="en-US" sz="1200" b="0" i="0" kern="1200" dirty="0">
                <a:solidFill>
                  <a:schemeClr val="tx1"/>
                </a:solidFill>
                <a:effectLst/>
                <a:latin typeface="+mn-lt"/>
                <a:ea typeface="+mn-ea"/>
                <a:cs typeface="+mn-cs"/>
              </a:rPr>
              <a:t>Note to the teacher:</a:t>
            </a:r>
          </a:p>
          <a:p>
            <a:r>
              <a:rPr lang="en-US" sz="1200" b="0" i="0" kern="1200" dirty="0" err="1">
                <a:solidFill>
                  <a:schemeClr val="tx1"/>
                </a:solidFill>
                <a:effectLst/>
                <a:latin typeface="+mn-lt"/>
                <a:ea typeface="+mn-ea"/>
                <a:cs typeface="+mn-cs"/>
              </a:rPr>
              <a:t>Murff’s</a:t>
            </a:r>
            <a:r>
              <a:rPr lang="en-US" sz="1200" b="0" i="0" kern="1200" dirty="0">
                <a:solidFill>
                  <a:schemeClr val="tx1"/>
                </a:solidFill>
                <a:effectLst/>
                <a:latin typeface="+mn-lt"/>
                <a:ea typeface="+mn-ea"/>
                <a:cs typeface="+mn-cs"/>
              </a:rPr>
              <a:t> mentor used the term “complicated grace” to describe some of his work. This, Murff believes, reflects his need to center his work on issues that are difficult to confront and discuss. He hopes viewers “read” his photography in a way that helps them think about and consider multiple perspectives.</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7</a:t>
            </a:fld>
            <a:endParaRPr lang="en-US"/>
          </a:p>
        </p:txBody>
      </p:sp>
    </p:spTree>
    <p:extLst>
      <p:ext uri="{BB962C8B-B14F-4D97-AF65-F5344CB8AC3E}">
        <p14:creationId xmlns:p14="http://schemas.microsoft.com/office/powerpoint/2010/main" val="38095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http://www.zora-murff.com/about</a:t>
            </a:r>
          </a:p>
          <a:p>
            <a:r>
              <a:rPr lang="en-US" dirty="0"/>
              <a:t>Image Source: </a:t>
            </a:r>
            <a:r>
              <a:rPr lang="en-US" dirty="0">
                <a:hlinkClick r:id="rId3"/>
              </a:rPr>
              <a:t>https://www.spenational.org/conferences/tahoe-colab/speakers/zora-j-murff</a:t>
            </a:r>
            <a:r>
              <a:rPr lang="en-US" dirty="0"/>
              <a:t> </a:t>
            </a:r>
          </a:p>
          <a:p>
            <a:endParaRPr lang="en-US" dirty="0"/>
          </a:p>
          <a:p>
            <a:r>
              <a:rPr lang="en-US" dirty="0"/>
              <a:t>On his BS in Psychology (from </a:t>
            </a:r>
            <a:r>
              <a:rPr lang="en-US" dirty="0">
                <a:hlinkClick r:id="rId4"/>
              </a:rPr>
              <a:t>https://aperture.org/blog/zora-murff-redlining/</a:t>
            </a:r>
            <a:r>
              <a:rPr lang="en-US" dirty="0"/>
              <a:t>): </a:t>
            </a:r>
            <a:r>
              <a:rPr lang="en-US" sz="1200" b="0" i="0" kern="1200" dirty="0">
                <a:solidFill>
                  <a:schemeClr val="tx1"/>
                </a:solidFill>
                <a:effectLst/>
                <a:latin typeface="+mn-lt"/>
                <a:ea typeface="+mn-ea"/>
                <a:cs typeface="+mn-cs"/>
              </a:rPr>
              <a:t>Murff acknowledges that his degree in counseling and psychology has impact on his work. “When you go to see a therapist, they already know what’s wrong with you. But they understand that if you find the answer yourself, you can take ownership over it, learn from it, and grow from it.”</a:t>
            </a:r>
          </a:p>
          <a:p>
            <a:endParaRPr lang="en-US" dirty="0"/>
          </a:p>
          <a:p>
            <a:r>
              <a:rPr lang="en-US" dirty="0">
                <a:effectLst/>
              </a:rPr>
              <a:t>Murff is Co-Curator of Strange Fire Collective, a group of interdisciplinary artists, writers, and curators working to promote and construct an archive of artwork created by women, people of color, and LGBTQ+ individuals.</a:t>
            </a:r>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8</a:t>
            </a:fld>
            <a:endParaRPr lang="en-US"/>
          </a:p>
        </p:txBody>
      </p:sp>
    </p:spTree>
    <p:extLst>
      <p:ext uri="{BB962C8B-B14F-4D97-AF65-F5344CB8AC3E}">
        <p14:creationId xmlns:p14="http://schemas.microsoft.com/office/powerpoint/2010/main" val="109217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Source:  http://www.zora-murff.com/about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dirty="0">
                <a:hlinkClick r:id="rId3"/>
              </a:rPr>
              <a:t>http://www.zora-murff.com/american-mother-american-father</a:t>
            </a:r>
            <a:endParaRPr lang="en-US" dirty="0"/>
          </a:p>
          <a:p>
            <a:endParaRPr lang="en-US" dirty="0"/>
          </a:p>
        </p:txBody>
      </p:sp>
      <p:sp>
        <p:nvSpPr>
          <p:cNvPr id="4" name="Slide Number Placeholder 3"/>
          <p:cNvSpPr>
            <a:spLocks noGrp="1"/>
          </p:cNvSpPr>
          <p:nvPr>
            <p:ph type="sldNum" sz="quarter" idx="5"/>
          </p:nvPr>
        </p:nvSpPr>
        <p:spPr/>
        <p:txBody>
          <a:bodyPr/>
          <a:lstStyle/>
          <a:p>
            <a:fld id="{21B9FC43-63E1-4861-892F-60E5DB2F6EB4}" type="slidenum">
              <a:rPr lang="en-US" smtClean="0"/>
              <a:t>9</a:t>
            </a:fld>
            <a:endParaRPr lang="en-US"/>
          </a:p>
        </p:txBody>
      </p:sp>
    </p:spTree>
    <p:extLst>
      <p:ext uri="{BB962C8B-B14F-4D97-AF65-F5344CB8AC3E}">
        <p14:creationId xmlns:p14="http://schemas.microsoft.com/office/powerpoint/2010/main" val="149441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6CDD-B9B9-48EC-BB15-18066E403D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E55B3-8090-48AD-B3F4-CB33B9A45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172D69-1C6D-4DE5-9CF2-356BC29D150D}"/>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854165DA-FE5F-47C5-9F75-CC567F78A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EC1F9-5C5E-4F6A-8455-D30E9AC31022}"/>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424246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6763-E57F-4A22-A006-CAEBF73E78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FEFEDD-D8E0-4FBE-B60A-DB06CB6F7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E5F2E-70FA-4BFF-A82C-0D617CBA153E}"/>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933E48F4-206C-414B-87CB-8A9611D90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86A3E-6041-4A6F-9DAD-C942D109C7CC}"/>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192076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37268-1D1F-4FC6-9460-6C566B3832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32B884-A29E-4AB0-99EF-D4069FB0B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6042A-95BA-4E24-8B02-7DACBB0D6A42}"/>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5788C3D6-3270-4502-8C79-054ABB4AC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09C77-971B-4901-90DE-A548F7468642}"/>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381685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FCB2-4CDA-4F50-8518-B5CB7A7E6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6AF0D-46A2-4895-B00E-0006E06BD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FCBB0-EA41-43E7-89DB-8862C0AE45F6}"/>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6F7E7BBE-2B2C-476E-AD2D-D237F51D1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5B68F-3429-4F1A-95A5-27679BF16263}"/>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151623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1385-9F59-4F1C-928B-731D0FD83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93983-FA25-4B87-A1D8-1E9B031F8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650AB-33A3-4200-A2C4-5E2051ECEF45}"/>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B14AB4B8-C2FB-4809-B4BA-E10CA3913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1391C-E672-4AA4-99F6-457031E0FFA4}"/>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250472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5D6D-C26F-43F5-83E1-F864787BD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4AADF5-2B89-4835-A689-FF4F361A0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85FA3-64D1-45CC-A4EF-6850E8F5B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0EB047-2AD0-4C4E-8890-4462217CE9B3}"/>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6" name="Footer Placeholder 5">
            <a:extLst>
              <a:ext uri="{FF2B5EF4-FFF2-40B4-BE49-F238E27FC236}">
                <a16:creationId xmlns:a16="http://schemas.microsoft.com/office/drawing/2014/main" id="{79CB6FBD-989F-4614-B105-397FE5790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73470-8CC6-499F-A19E-BC0C7D7F39FE}"/>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126285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D49-E9A4-4804-90BC-D39A160C3E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0D2E7E-403E-492C-94D2-02718D531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3F6067-C7C8-46B3-A431-0780F2D22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14774-752C-4F93-A2F2-F1BE84A6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A43D4C-5AE1-4773-9823-B8910DF02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2F078F-1EEE-45E0-BA8C-6EF81CF8EA8D}"/>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8" name="Footer Placeholder 7">
            <a:extLst>
              <a:ext uri="{FF2B5EF4-FFF2-40B4-BE49-F238E27FC236}">
                <a16:creationId xmlns:a16="http://schemas.microsoft.com/office/drawing/2014/main" id="{301086DD-9AA8-4555-A7B1-432D7CA503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8C30A-ADF7-40AC-BF36-59D6A9915367}"/>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412995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0E1D-96D1-498A-B8BB-FA0B189D4C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D2A966-1858-4551-8730-177567E295ED}"/>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4" name="Footer Placeholder 3">
            <a:extLst>
              <a:ext uri="{FF2B5EF4-FFF2-40B4-BE49-F238E27FC236}">
                <a16:creationId xmlns:a16="http://schemas.microsoft.com/office/drawing/2014/main" id="{6CBB761E-F347-4540-8BBA-3577EC5FB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DAAD2D-37CA-4A8A-94CE-D31B6A9DACDE}"/>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401629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7DBAE-1DB4-4A49-ABC1-CF281903B2E7}"/>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3" name="Footer Placeholder 2">
            <a:extLst>
              <a:ext uri="{FF2B5EF4-FFF2-40B4-BE49-F238E27FC236}">
                <a16:creationId xmlns:a16="http://schemas.microsoft.com/office/drawing/2014/main" id="{97178622-63E6-4FCD-A02C-CC515E6A3E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FDA577-935A-489C-91A4-42395E0D0319}"/>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182118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06FE-1A2D-4BA3-A66E-4892D1900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D4857-1E45-46AB-807B-7BC9945681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DEB23-2667-4DA1-A5A1-3758DDFF6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89C19-1475-4ED0-8F1B-633F14B2556F}"/>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6" name="Footer Placeholder 5">
            <a:extLst>
              <a:ext uri="{FF2B5EF4-FFF2-40B4-BE49-F238E27FC236}">
                <a16:creationId xmlns:a16="http://schemas.microsoft.com/office/drawing/2014/main" id="{E27F56C2-FF1E-4333-9120-8ADC1B515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C25DC-00D0-4F2C-87C4-A2C5AFE5B518}"/>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62931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DDF2-07AC-488D-A560-BC4C24B19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F1A4C9-6AA9-4E5A-ADA2-72BDF5525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D1D38-80FB-4404-853A-1C8D52D84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19852-D774-4ED3-B158-C19C2817DDCF}"/>
              </a:ext>
            </a:extLst>
          </p:cNvPr>
          <p:cNvSpPr>
            <a:spLocks noGrp="1"/>
          </p:cNvSpPr>
          <p:nvPr>
            <p:ph type="dt" sz="half" idx="10"/>
          </p:nvPr>
        </p:nvSpPr>
        <p:spPr/>
        <p:txBody>
          <a:bodyPr/>
          <a:lstStyle/>
          <a:p>
            <a:fld id="{4DA1A485-85D3-4CDF-8C0D-462E3D6D237B}" type="datetimeFigureOut">
              <a:rPr lang="en-US" smtClean="0"/>
              <a:t>6/15/2020</a:t>
            </a:fld>
            <a:endParaRPr lang="en-US"/>
          </a:p>
        </p:txBody>
      </p:sp>
      <p:sp>
        <p:nvSpPr>
          <p:cNvPr id="6" name="Footer Placeholder 5">
            <a:extLst>
              <a:ext uri="{FF2B5EF4-FFF2-40B4-BE49-F238E27FC236}">
                <a16:creationId xmlns:a16="http://schemas.microsoft.com/office/drawing/2014/main" id="{E6C31426-DE99-4731-9E6B-E25842D11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DB8AE-22AF-41CF-BA03-E1782631E4F6}"/>
              </a:ext>
            </a:extLst>
          </p:cNvPr>
          <p:cNvSpPr>
            <a:spLocks noGrp="1"/>
          </p:cNvSpPr>
          <p:nvPr>
            <p:ph type="sldNum" sz="quarter" idx="12"/>
          </p:nvPr>
        </p:nvSpPr>
        <p:spPr/>
        <p:txBody>
          <a:bodyPr/>
          <a:lstStyle/>
          <a:p>
            <a:fld id="{0B8691CE-F80C-4CE6-9FD4-63527C741C14}" type="slidenum">
              <a:rPr lang="en-US" smtClean="0"/>
              <a:t>‹#›</a:t>
            </a:fld>
            <a:endParaRPr lang="en-US"/>
          </a:p>
        </p:txBody>
      </p:sp>
    </p:spTree>
    <p:extLst>
      <p:ext uri="{BB962C8B-B14F-4D97-AF65-F5344CB8AC3E}">
        <p14:creationId xmlns:p14="http://schemas.microsoft.com/office/powerpoint/2010/main" val="143706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374DB-7986-4BFD-9F5B-64688C08B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EB986-6100-45BF-A4D3-9D9D300EA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7743C-8C7E-4F71-9933-40DD15980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1A485-85D3-4CDF-8C0D-462E3D6D237B}" type="datetimeFigureOut">
              <a:rPr lang="en-US" smtClean="0"/>
              <a:t>6/15/2020</a:t>
            </a:fld>
            <a:endParaRPr lang="en-US"/>
          </a:p>
        </p:txBody>
      </p:sp>
      <p:sp>
        <p:nvSpPr>
          <p:cNvPr id="5" name="Footer Placeholder 4">
            <a:extLst>
              <a:ext uri="{FF2B5EF4-FFF2-40B4-BE49-F238E27FC236}">
                <a16:creationId xmlns:a16="http://schemas.microsoft.com/office/drawing/2014/main" id="{D7EF0365-2DD2-44ED-9837-B806FA12F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BF23D5-6FE6-4A0D-A0FA-BA80346AB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691CE-F80C-4CE6-9FD4-63527C741C14}" type="slidenum">
              <a:rPr lang="en-US" smtClean="0"/>
              <a:t>‹#›</a:t>
            </a:fld>
            <a:endParaRPr lang="en-US"/>
          </a:p>
        </p:txBody>
      </p:sp>
    </p:spTree>
    <p:extLst>
      <p:ext uri="{BB962C8B-B14F-4D97-AF65-F5344CB8AC3E}">
        <p14:creationId xmlns:p14="http://schemas.microsoft.com/office/powerpoint/2010/main" val="4134452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D688-AE68-4C0A-9DC9-BF640438E685}"/>
              </a:ext>
            </a:extLst>
          </p:cNvPr>
          <p:cNvSpPr>
            <a:spLocks noGrp="1"/>
          </p:cNvSpPr>
          <p:nvPr>
            <p:ph type="ctrTitle"/>
          </p:nvPr>
        </p:nvSpPr>
        <p:spPr>
          <a:xfrm>
            <a:off x="401444" y="1122363"/>
            <a:ext cx="7147932" cy="2387600"/>
          </a:xfrm>
        </p:spPr>
        <p:txBody>
          <a:bodyPr>
            <a:normAutofit/>
          </a:bodyPr>
          <a:lstStyle/>
          <a:p>
            <a:r>
              <a:rPr lang="en-US" sz="6500" dirty="0"/>
              <a:t>Zora J. Murff:</a:t>
            </a:r>
          </a:p>
        </p:txBody>
      </p:sp>
      <p:sp>
        <p:nvSpPr>
          <p:cNvPr id="3" name="Subtitle 2">
            <a:extLst>
              <a:ext uri="{FF2B5EF4-FFF2-40B4-BE49-F238E27FC236}">
                <a16:creationId xmlns:a16="http://schemas.microsoft.com/office/drawing/2014/main" id="{D51C4C2F-02B0-4A61-B26A-4F85782B9AD3}"/>
              </a:ext>
            </a:extLst>
          </p:cNvPr>
          <p:cNvSpPr>
            <a:spLocks noGrp="1"/>
          </p:cNvSpPr>
          <p:nvPr>
            <p:ph type="subTitle" idx="1"/>
          </p:nvPr>
        </p:nvSpPr>
        <p:spPr>
          <a:xfrm>
            <a:off x="646771" y="3602038"/>
            <a:ext cx="6434253" cy="1655762"/>
          </a:xfrm>
        </p:spPr>
        <p:txBody>
          <a:bodyPr>
            <a:normAutofit/>
          </a:bodyPr>
          <a:lstStyle/>
          <a:p>
            <a:r>
              <a:rPr lang="en-US" sz="4000" dirty="0"/>
              <a:t>“Complicated Grace”</a:t>
            </a:r>
          </a:p>
        </p:txBody>
      </p:sp>
      <p:pic>
        <p:nvPicPr>
          <p:cNvPr id="3076" name="Picture 4">
            <a:extLst>
              <a:ext uri="{FF2B5EF4-FFF2-40B4-BE49-F238E27FC236}">
                <a16:creationId xmlns:a16="http://schemas.microsoft.com/office/drawing/2014/main" id="{278CEDA3-6F4B-41C3-AC13-A36275035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 t="60325" r="70890" b="1138"/>
          <a:stretch/>
        </p:blipFill>
        <p:spPr bwMode="auto">
          <a:xfrm>
            <a:off x="7170233" y="1215483"/>
            <a:ext cx="4914261" cy="491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79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9CD1-A36E-4AD4-9134-360E2BEC97FD}"/>
              </a:ext>
            </a:extLst>
          </p:cNvPr>
          <p:cNvSpPr>
            <a:spLocks noGrp="1"/>
          </p:cNvSpPr>
          <p:nvPr>
            <p:ph type="title"/>
          </p:nvPr>
        </p:nvSpPr>
        <p:spPr>
          <a:xfrm>
            <a:off x="1862254" y="1709738"/>
            <a:ext cx="5174166" cy="2852737"/>
          </a:xfrm>
        </p:spPr>
        <p:txBody>
          <a:bodyPr/>
          <a:lstStyle/>
          <a:p>
            <a:r>
              <a:rPr lang="en-US" dirty="0"/>
              <a:t>Concepts in </a:t>
            </a:r>
            <a:br>
              <a:rPr lang="en-US" dirty="0"/>
            </a:br>
            <a:r>
              <a:rPr lang="en-US" dirty="0" err="1"/>
              <a:t>Murff’s</a:t>
            </a:r>
            <a:r>
              <a:rPr lang="en-US" dirty="0"/>
              <a:t> work</a:t>
            </a:r>
          </a:p>
        </p:txBody>
      </p:sp>
      <p:pic>
        <p:nvPicPr>
          <p:cNvPr id="9220" name="Picture 4" descr="At No Point In Between - Photographs by Zora Murff | Interview by ...">
            <a:extLst>
              <a:ext uri="{FF2B5EF4-FFF2-40B4-BE49-F238E27FC236}">
                <a16:creationId xmlns:a16="http://schemas.microsoft.com/office/drawing/2014/main" id="{27A71066-292B-4CE5-B26A-B7A074F4A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366" y="790149"/>
            <a:ext cx="4222162" cy="5277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770E7E-E6AD-4EE5-8DD0-F05266A2E016}"/>
              </a:ext>
            </a:extLst>
          </p:cNvPr>
          <p:cNvSpPr txBox="1"/>
          <p:nvPr/>
        </p:nvSpPr>
        <p:spPr>
          <a:xfrm>
            <a:off x="6556916" y="6087754"/>
            <a:ext cx="5635083" cy="477054"/>
          </a:xfrm>
          <a:prstGeom prst="rect">
            <a:avLst/>
          </a:prstGeom>
          <a:noFill/>
        </p:spPr>
        <p:txBody>
          <a:bodyPr wrap="square" rtlCol="0">
            <a:spAutoFit/>
          </a:bodyPr>
          <a:lstStyle/>
          <a:p>
            <a:pPr algn="r"/>
            <a:r>
              <a:rPr lang="en-US" sz="2500" dirty="0"/>
              <a:t>From the series: </a:t>
            </a:r>
            <a:r>
              <a:rPr lang="en-US" sz="2500" i="1" dirty="0"/>
              <a:t>At No Point in Between</a:t>
            </a:r>
          </a:p>
        </p:txBody>
      </p:sp>
    </p:spTree>
    <p:extLst>
      <p:ext uri="{BB962C8B-B14F-4D97-AF65-F5344CB8AC3E}">
        <p14:creationId xmlns:p14="http://schemas.microsoft.com/office/powerpoint/2010/main" val="418400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8F04-D461-4796-A986-42E25861F596}"/>
              </a:ext>
            </a:extLst>
          </p:cNvPr>
          <p:cNvSpPr>
            <a:spLocks noGrp="1"/>
          </p:cNvSpPr>
          <p:nvPr>
            <p:ph type="title"/>
          </p:nvPr>
        </p:nvSpPr>
        <p:spPr/>
        <p:txBody>
          <a:bodyPr/>
          <a:lstStyle/>
          <a:p>
            <a:pPr algn="ctr"/>
            <a:r>
              <a:rPr lang="en-US" dirty="0"/>
              <a:t>Redlining and “Slow” Violence</a:t>
            </a:r>
          </a:p>
        </p:txBody>
      </p:sp>
      <p:sp>
        <p:nvSpPr>
          <p:cNvPr id="3" name="Content Placeholder 2">
            <a:extLst>
              <a:ext uri="{FF2B5EF4-FFF2-40B4-BE49-F238E27FC236}">
                <a16:creationId xmlns:a16="http://schemas.microsoft.com/office/drawing/2014/main" id="{A1C56C36-A762-497D-94D5-626E62907AAD}"/>
              </a:ext>
            </a:extLst>
          </p:cNvPr>
          <p:cNvSpPr>
            <a:spLocks noGrp="1"/>
          </p:cNvSpPr>
          <p:nvPr>
            <p:ph idx="1"/>
          </p:nvPr>
        </p:nvSpPr>
        <p:spPr>
          <a:xfrm>
            <a:off x="234176" y="1825624"/>
            <a:ext cx="6779941" cy="5032375"/>
          </a:xfrm>
        </p:spPr>
        <p:txBody>
          <a:bodyPr>
            <a:normAutofit/>
          </a:bodyPr>
          <a:lstStyle/>
          <a:p>
            <a:r>
              <a:rPr lang="en-US" dirty="0"/>
              <a:t>systematically denying services (e.g., banking, insurance, health care, fresh food) to residents of specific communities,    often on the basis of race</a:t>
            </a:r>
          </a:p>
          <a:p>
            <a:r>
              <a:rPr lang="en-US" dirty="0"/>
              <a:t>“redlining” was coined by the sociologist   John McKnight in the 1960s</a:t>
            </a:r>
          </a:p>
          <a:p>
            <a:r>
              <a:rPr lang="en-US" dirty="0"/>
              <a:t>the term is derived from the act of drawing     a red line on a map</a:t>
            </a:r>
          </a:p>
          <a:p>
            <a:r>
              <a:rPr lang="en-US" dirty="0"/>
              <a:t>Murff highlights connections between   </a:t>
            </a:r>
            <a:r>
              <a:rPr lang="en-US" i="1" dirty="0"/>
              <a:t>slow</a:t>
            </a:r>
            <a:r>
              <a:rPr lang="en-US" dirty="0"/>
              <a:t> violence (such as redlining), and more overt racial violence, such as lynching</a:t>
            </a:r>
          </a:p>
        </p:txBody>
      </p:sp>
      <p:pic>
        <p:nvPicPr>
          <p:cNvPr id="2050" name="Picture 2" descr="Redlining's Enduring Legacy | The Kinder Institute for Urban Research">
            <a:extLst>
              <a:ext uri="{FF2B5EF4-FFF2-40B4-BE49-F238E27FC236}">
                <a16:creationId xmlns:a16="http://schemas.microsoft.com/office/drawing/2014/main" id="{26681984-3E87-42BA-A8F2-334CD311E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281" y="2364057"/>
            <a:ext cx="5144023" cy="305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1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9539-69B7-4F5A-A598-A267CA07DB85}"/>
              </a:ext>
            </a:extLst>
          </p:cNvPr>
          <p:cNvSpPr>
            <a:spLocks noGrp="1"/>
          </p:cNvSpPr>
          <p:nvPr>
            <p:ph type="title"/>
          </p:nvPr>
        </p:nvSpPr>
        <p:spPr>
          <a:xfrm>
            <a:off x="501805" y="1703271"/>
            <a:ext cx="5307980" cy="1325563"/>
          </a:xfrm>
        </p:spPr>
        <p:txBody>
          <a:bodyPr>
            <a:normAutofit fontScale="90000"/>
          </a:bodyPr>
          <a:lstStyle/>
          <a:p>
            <a:pPr algn="ctr"/>
            <a:r>
              <a:rPr lang="en-US" dirty="0"/>
              <a:t>“Stripped”</a:t>
            </a:r>
            <a:br>
              <a:rPr lang="en-US" dirty="0"/>
            </a:br>
            <a:r>
              <a:rPr lang="en-US" dirty="0"/>
              <a:t>(</a:t>
            </a:r>
            <a:r>
              <a:rPr lang="en-US" i="1" dirty="0"/>
              <a:t>At No Point in Between</a:t>
            </a:r>
            <a:r>
              <a:rPr lang="en-US" dirty="0"/>
              <a:t>, 2019)</a:t>
            </a:r>
          </a:p>
        </p:txBody>
      </p:sp>
      <p:pic>
        <p:nvPicPr>
          <p:cNvPr id="13314" name="Picture 2" descr="Zora Murff, Stripped, 2019">
            <a:extLst>
              <a:ext uri="{FF2B5EF4-FFF2-40B4-BE49-F238E27FC236}">
                <a16:creationId xmlns:a16="http://schemas.microsoft.com/office/drawing/2014/main" id="{3E77DC3D-20CB-42CB-A51B-C38585CBD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969" y="0"/>
            <a:ext cx="538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99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01DE-DBB4-4C03-8B5F-A1DE0993A549}"/>
              </a:ext>
            </a:extLst>
          </p:cNvPr>
          <p:cNvSpPr>
            <a:spLocks noGrp="1"/>
          </p:cNvSpPr>
          <p:nvPr>
            <p:ph type="title"/>
          </p:nvPr>
        </p:nvSpPr>
        <p:spPr>
          <a:xfrm>
            <a:off x="167268" y="1569457"/>
            <a:ext cx="3356517" cy="1325563"/>
          </a:xfrm>
        </p:spPr>
        <p:txBody>
          <a:bodyPr>
            <a:normAutofit fontScale="90000"/>
          </a:bodyPr>
          <a:lstStyle/>
          <a:p>
            <a:r>
              <a:rPr lang="en-US" dirty="0"/>
              <a:t>Imagine you are a resident in this community…</a:t>
            </a:r>
          </a:p>
        </p:txBody>
      </p:sp>
      <p:pic>
        <p:nvPicPr>
          <p:cNvPr id="8194" name="Picture 2" descr="Zora Murff, Color photograph">
            <a:extLst>
              <a:ext uri="{FF2B5EF4-FFF2-40B4-BE49-F238E27FC236}">
                <a16:creationId xmlns:a16="http://schemas.microsoft.com/office/drawing/2014/main" id="{1379F0B1-17AD-4CF3-8641-BCC032EED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76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856C-F47F-404E-A80A-753722DACAAB}"/>
              </a:ext>
            </a:extLst>
          </p:cNvPr>
          <p:cNvSpPr>
            <a:spLocks noGrp="1"/>
          </p:cNvSpPr>
          <p:nvPr>
            <p:ph type="title"/>
          </p:nvPr>
        </p:nvSpPr>
        <p:spPr/>
        <p:txBody>
          <a:bodyPr>
            <a:normAutofit/>
          </a:bodyPr>
          <a:lstStyle/>
          <a:p>
            <a:r>
              <a:rPr lang="en-US" sz="5000" b="1" dirty="0"/>
              <a:t>Intersectionality</a:t>
            </a:r>
          </a:p>
        </p:txBody>
      </p:sp>
      <p:sp>
        <p:nvSpPr>
          <p:cNvPr id="3" name="Content Placeholder 2">
            <a:extLst>
              <a:ext uri="{FF2B5EF4-FFF2-40B4-BE49-F238E27FC236}">
                <a16:creationId xmlns:a16="http://schemas.microsoft.com/office/drawing/2014/main" id="{811D3815-0DD4-4647-8EE6-39839628BC0E}"/>
              </a:ext>
            </a:extLst>
          </p:cNvPr>
          <p:cNvSpPr>
            <a:spLocks noGrp="1"/>
          </p:cNvSpPr>
          <p:nvPr>
            <p:ph idx="1"/>
          </p:nvPr>
        </p:nvSpPr>
        <p:spPr>
          <a:xfrm>
            <a:off x="838200" y="1825625"/>
            <a:ext cx="4904678" cy="4667250"/>
          </a:xfrm>
        </p:spPr>
        <p:txBody>
          <a:bodyPr>
            <a:normAutofit/>
          </a:bodyPr>
          <a:lstStyle/>
          <a:p>
            <a:r>
              <a:rPr lang="en-US" sz="3500" b="1" dirty="0"/>
              <a:t>Intersectionality</a:t>
            </a:r>
            <a:r>
              <a:rPr lang="en-US" sz="3500" dirty="0"/>
              <a:t>: the interconnections of social categories (e.g.,  race, class, gender, sexual orientation, religion) that often result in discrimination or disadvantage</a:t>
            </a:r>
          </a:p>
          <a:p>
            <a:endParaRPr lang="en-US" sz="3500" dirty="0"/>
          </a:p>
        </p:txBody>
      </p:sp>
      <p:pic>
        <p:nvPicPr>
          <p:cNvPr id="6" name="Picture 2" descr="Intersectionality in Development – Inclusive Sustainable Development">
            <a:extLst>
              <a:ext uri="{FF2B5EF4-FFF2-40B4-BE49-F238E27FC236}">
                <a16:creationId xmlns:a16="http://schemas.microsoft.com/office/drawing/2014/main" id="{8417A918-3A15-48D4-8FD6-1DB114E67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832" y="858643"/>
            <a:ext cx="6470883" cy="535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9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2A9D-A2A9-4EBD-BE67-D6CC9A7FD34D}"/>
              </a:ext>
            </a:extLst>
          </p:cNvPr>
          <p:cNvSpPr>
            <a:spLocks noGrp="1"/>
          </p:cNvSpPr>
          <p:nvPr>
            <p:ph type="title"/>
          </p:nvPr>
        </p:nvSpPr>
        <p:spPr>
          <a:xfrm>
            <a:off x="613859" y="2205076"/>
            <a:ext cx="5707566" cy="1325563"/>
          </a:xfrm>
        </p:spPr>
        <p:txBody>
          <a:bodyPr>
            <a:normAutofit fontScale="90000"/>
          </a:bodyPr>
          <a:lstStyle/>
          <a:p>
            <a:r>
              <a:rPr lang="en-US" dirty="0"/>
              <a:t>“Thalia (talking about Us)”</a:t>
            </a:r>
            <a:br>
              <a:rPr lang="en-US" dirty="0"/>
            </a:br>
            <a:br>
              <a:rPr lang="en-US" dirty="0"/>
            </a:br>
            <a:r>
              <a:rPr lang="en-US" i="1" dirty="0"/>
              <a:t>At No Point in Between</a:t>
            </a:r>
            <a:r>
              <a:rPr lang="en-US" dirty="0"/>
              <a:t>, 2019</a:t>
            </a:r>
          </a:p>
        </p:txBody>
      </p:sp>
      <p:pic>
        <p:nvPicPr>
          <p:cNvPr id="4" name="Picture 2" descr="At No Point In Between - Photographs by Zora Murff | Interview by ...">
            <a:extLst>
              <a:ext uri="{FF2B5EF4-FFF2-40B4-BE49-F238E27FC236}">
                <a16:creationId xmlns:a16="http://schemas.microsoft.com/office/drawing/2014/main" id="{7F5433B4-FA21-4CA3-8090-FC05399F7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0"/>
            <a:ext cx="5483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52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3758-4E40-4724-B51C-99CEF3F0826C}"/>
              </a:ext>
            </a:extLst>
          </p:cNvPr>
          <p:cNvSpPr>
            <a:spLocks noGrp="1"/>
          </p:cNvSpPr>
          <p:nvPr>
            <p:ph type="title"/>
          </p:nvPr>
        </p:nvSpPr>
        <p:spPr>
          <a:xfrm>
            <a:off x="838199" y="287066"/>
            <a:ext cx="10515600" cy="1325563"/>
          </a:xfrm>
        </p:spPr>
        <p:txBody>
          <a:bodyPr/>
          <a:lstStyle/>
          <a:p>
            <a:pPr algn="ctr"/>
            <a:r>
              <a:rPr lang="en-US" dirty="0"/>
              <a:t>“Young Man (talking about his future)” </a:t>
            </a:r>
            <a:br>
              <a:rPr lang="en-US" dirty="0"/>
            </a:br>
            <a:r>
              <a:rPr lang="en-US" dirty="0"/>
              <a:t>From the series: </a:t>
            </a:r>
            <a:r>
              <a:rPr lang="en-US" i="1" dirty="0"/>
              <a:t>At No Point in Between</a:t>
            </a:r>
            <a:r>
              <a:rPr lang="en-US" dirty="0"/>
              <a:t>, 2019</a:t>
            </a:r>
          </a:p>
        </p:txBody>
      </p:sp>
      <p:pic>
        <p:nvPicPr>
          <p:cNvPr id="12290" name="Picture 2" descr="What Can Photographs Tell Us About the History of Redlining in the US?">
            <a:extLst>
              <a:ext uri="{FF2B5EF4-FFF2-40B4-BE49-F238E27FC236}">
                <a16:creationId xmlns:a16="http://schemas.microsoft.com/office/drawing/2014/main" id="{002E1607-B7A0-4634-9F83-ABD9DF472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786" y="1770566"/>
            <a:ext cx="7522427" cy="501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8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3404-6D7C-4426-81DC-D17F9153AF63}"/>
              </a:ext>
            </a:extLst>
          </p:cNvPr>
          <p:cNvSpPr>
            <a:spLocks noGrp="1"/>
          </p:cNvSpPr>
          <p:nvPr>
            <p:ph type="title"/>
          </p:nvPr>
        </p:nvSpPr>
        <p:spPr>
          <a:xfrm>
            <a:off x="6307875" y="2305437"/>
            <a:ext cx="5486398" cy="1325563"/>
          </a:xfrm>
        </p:spPr>
        <p:txBody>
          <a:bodyPr>
            <a:normAutofit fontScale="90000"/>
          </a:bodyPr>
          <a:lstStyle/>
          <a:p>
            <a:pPr algn="ctr"/>
            <a:r>
              <a:rPr lang="en-US" dirty="0"/>
              <a:t>“Jerrod and Junior (talking about fatherhood)” </a:t>
            </a:r>
            <a:br>
              <a:rPr lang="en-US" dirty="0"/>
            </a:br>
            <a:br>
              <a:rPr lang="en-US" dirty="0"/>
            </a:br>
            <a:r>
              <a:rPr lang="en-US" dirty="0"/>
              <a:t>From the series:                  </a:t>
            </a:r>
            <a:r>
              <a:rPr lang="en-US" i="1" dirty="0"/>
              <a:t>At No Point in Between</a:t>
            </a:r>
            <a:r>
              <a:rPr lang="en-US" dirty="0"/>
              <a:t>, 2019</a:t>
            </a:r>
          </a:p>
        </p:txBody>
      </p:sp>
      <p:pic>
        <p:nvPicPr>
          <p:cNvPr id="14338" name="Picture 2" descr="Zora Murff, black and white portrait of man holding child">
            <a:extLst>
              <a:ext uri="{FF2B5EF4-FFF2-40B4-BE49-F238E27FC236}">
                <a16:creationId xmlns:a16="http://schemas.microsoft.com/office/drawing/2014/main" id="{C44F7F9C-8867-40F9-A03C-19A023F36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27"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23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A273-0E18-4505-A20A-F68D1F97064F}"/>
              </a:ext>
            </a:extLst>
          </p:cNvPr>
          <p:cNvSpPr>
            <a:spLocks noGrp="1"/>
          </p:cNvSpPr>
          <p:nvPr>
            <p:ph type="title"/>
          </p:nvPr>
        </p:nvSpPr>
        <p:spPr>
          <a:xfrm>
            <a:off x="5620215" y="1536003"/>
            <a:ext cx="6571785" cy="1325563"/>
          </a:xfrm>
        </p:spPr>
        <p:txBody>
          <a:bodyPr>
            <a:normAutofit fontScale="90000"/>
          </a:bodyPr>
          <a:lstStyle/>
          <a:p>
            <a:r>
              <a:rPr lang="en-US" dirty="0"/>
              <a:t>“Jerrod (talking about hoods)”</a:t>
            </a:r>
            <a:br>
              <a:rPr lang="en-US" dirty="0"/>
            </a:br>
            <a:br>
              <a:rPr lang="en-US" dirty="0"/>
            </a:br>
            <a:r>
              <a:rPr lang="en-US" dirty="0"/>
              <a:t>From the series:                 </a:t>
            </a:r>
            <a:br>
              <a:rPr lang="en-US" dirty="0"/>
            </a:br>
            <a:r>
              <a:rPr lang="en-US" dirty="0"/>
              <a:t> </a:t>
            </a:r>
            <a:r>
              <a:rPr lang="en-US" i="1" dirty="0"/>
              <a:t>At No Point in Between</a:t>
            </a:r>
            <a:r>
              <a:rPr lang="en-US" dirty="0"/>
              <a:t>, 2019</a:t>
            </a:r>
          </a:p>
        </p:txBody>
      </p:sp>
      <p:pic>
        <p:nvPicPr>
          <p:cNvPr id="15364" name="Picture 4" descr="Zora Murff, Color photograph">
            <a:extLst>
              <a:ext uri="{FF2B5EF4-FFF2-40B4-BE49-F238E27FC236}">
                <a16:creationId xmlns:a16="http://schemas.microsoft.com/office/drawing/2014/main" id="{29EA6352-25E1-4971-B082-5CCDE7707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3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93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B6E2-125F-4C29-89EE-8ACD744B0437}"/>
              </a:ext>
            </a:extLst>
          </p:cNvPr>
          <p:cNvSpPr>
            <a:spLocks noGrp="1"/>
          </p:cNvSpPr>
          <p:nvPr>
            <p:ph type="title"/>
          </p:nvPr>
        </p:nvSpPr>
        <p:spPr>
          <a:xfrm>
            <a:off x="838200" y="226626"/>
            <a:ext cx="10515600" cy="1245335"/>
          </a:xfrm>
        </p:spPr>
        <p:txBody>
          <a:bodyPr/>
          <a:lstStyle/>
          <a:p>
            <a:pPr algn="ctr"/>
            <a:r>
              <a:rPr lang="en-US" dirty="0"/>
              <a:t>Strange Fire Collective</a:t>
            </a:r>
          </a:p>
        </p:txBody>
      </p:sp>
      <p:pic>
        <p:nvPicPr>
          <p:cNvPr id="4098" name="Picture 2" descr="Strange Fire">
            <a:extLst>
              <a:ext uri="{FF2B5EF4-FFF2-40B4-BE49-F238E27FC236}">
                <a16:creationId xmlns:a16="http://schemas.microsoft.com/office/drawing/2014/main" id="{DE1BCE09-8969-4F2D-9D20-FE85E93E5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942" y="1773045"/>
            <a:ext cx="7626256" cy="508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8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28C32-C01D-451E-8EA9-67402154A320}"/>
              </a:ext>
            </a:extLst>
          </p:cNvPr>
          <p:cNvSpPr>
            <a:spLocks noGrp="1"/>
          </p:cNvSpPr>
          <p:nvPr>
            <p:ph type="title"/>
          </p:nvPr>
        </p:nvSpPr>
        <p:spPr>
          <a:xfrm>
            <a:off x="838200" y="161009"/>
            <a:ext cx="10515600" cy="1099079"/>
          </a:xfrm>
        </p:spPr>
        <p:txBody>
          <a:bodyPr>
            <a:normAutofit/>
          </a:bodyPr>
          <a:lstStyle/>
          <a:p>
            <a:pPr algn="ctr"/>
            <a:r>
              <a:rPr lang="en-US" sz="5000" dirty="0"/>
              <a:t>What is going on in this picture?</a:t>
            </a:r>
          </a:p>
        </p:txBody>
      </p:sp>
      <p:pic>
        <p:nvPicPr>
          <p:cNvPr id="6146" name="Picture 2" descr="Images — ZORA J MURFF">
            <a:extLst>
              <a:ext uri="{FF2B5EF4-FFF2-40B4-BE49-F238E27FC236}">
                <a16:creationId xmlns:a16="http://schemas.microsoft.com/office/drawing/2014/main" id="{BAF93072-EC0B-4BE9-B345-0D5F5E3BF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90" t="28618" r="60250" b="30732"/>
          <a:stretch/>
        </p:blipFill>
        <p:spPr bwMode="auto">
          <a:xfrm>
            <a:off x="2174488" y="996684"/>
            <a:ext cx="7549376" cy="586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2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95287-AAE2-448C-813F-9AB4D76A8DE7}"/>
              </a:ext>
            </a:extLst>
          </p:cNvPr>
          <p:cNvSpPr>
            <a:spLocks noGrp="1"/>
          </p:cNvSpPr>
          <p:nvPr>
            <p:ph type="title"/>
          </p:nvPr>
        </p:nvSpPr>
        <p:spPr>
          <a:xfrm>
            <a:off x="838200" y="157549"/>
            <a:ext cx="10515600" cy="1325563"/>
          </a:xfrm>
        </p:spPr>
        <p:txBody>
          <a:bodyPr/>
          <a:lstStyle/>
          <a:p>
            <a:r>
              <a:rPr lang="en-US" dirty="0">
                <a:effectLst/>
              </a:rPr>
              <a:t>Strange Fire artist collective (formed in 2015)</a:t>
            </a:r>
            <a:endParaRPr lang="en-US" dirty="0"/>
          </a:p>
        </p:txBody>
      </p:sp>
      <p:sp>
        <p:nvSpPr>
          <p:cNvPr id="5" name="Content Placeholder 4">
            <a:extLst>
              <a:ext uri="{FF2B5EF4-FFF2-40B4-BE49-F238E27FC236}">
                <a16:creationId xmlns:a16="http://schemas.microsoft.com/office/drawing/2014/main" id="{F8D12319-9677-49A1-A86F-CFF87A422D89}"/>
              </a:ext>
            </a:extLst>
          </p:cNvPr>
          <p:cNvSpPr>
            <a:spLocks noGrp="1"/>
          </p:cNvSpPr>
          <p:nvPr>
            <p:ph idx="1"/>
          </p:nvPr>
        </p:nvSpPr>
        <p:spPr>
          <a:xfrm>
            <a:off x="4750418" y="1483112"/>
            <a:ext cx="7304049" cy="5263375"/>
          </a:xfrm>
        </p:spPr>
        <p:txBody>
          <a:bodyPr>
            <a:normAutofit/>
          </a:bodyPr>
          <a:lstStyle/>
          <a:p>
            <a:r>
              <a:rPr lang="en-US" sz="3000" dirty="0">
                <a:effectLst/>
              </a:rPr>
              <a:t>Group of interdisciplinary artists, curators, &amp; writers focused on work centered on current social and political issues</a:t>
            </a:r>
          </a:p>
          <a:p>
            <a:r>
              <a:rPr lang="en-US" sz="3000" dirty="0"/>
              <a:t>C</a:t>
            </a:r>
            <a:r>
              <a:rPr lang="en-US" sz="3000" dirty="0">
                <a:effectLst/>
              </a:rPr>
              <a:t>ritically questions the dominant social hierarchy </a:t>
            </a:r>
          </a:p>
          <a:p>
            <a:r>
              <a:rPr lang="en-US" sz="3000" dirty="0">
                <a:effectLst/>
              </a:rPr>
              <a:t>Dedicated to highlighting work made by women, people of color, and LGBTQ artists</a:t>
            </a:r>
          </a:p>
          <a:p>
            <a:r>
              <a:rPr lang="en-US" sz="3000" dirty="0">
                <a:effectLst/>
              </a:rPr>
              <a:t>Publishes and hosts publications, exhibitions, and community events</a:t>
            </a:r>
          </a:p>
          <a:p>
            <a:r>
              <a:rPr lang="en-US" sz="3000" dirty="0"/>
              <a:t>C</a:t>
            </a:r>
            <a:r>
              <a:rPr lang="en-US" sz="3000" dirty="0">
                <a:effectLst/>
              </a:rPr>
              <a:t>ommitted to making projects accessible, affordable, and socially relevant</a:t>
            </a:r>
          </a:p>
          <a:p>
            <a:endParaRPr lang="en-US" sz="3000" dirty="0"/>
          </a:p>
        </p:txBody>
      </p:sp>
      <p:pic>
        <p:nvPicPr>
          <p:cNvPr id="2050" name="Picture 2" descr="About — Strange Fire">
            <a:extLst>
              <a:ext uri="{FF2B5EF4-FFF2-40B4-BE49-F238E27FC236}">
                <a16:creationId xmlns:a16="http://schemas.microsoft.com/office/drawing/2014/main" id="{828D7E63-276D-45DE-8CC2-74F4B0D83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2"/>
          <a:stretch/>
        </p:blipFill>
        <p:spPr bwMode="auto">
          <a:xfrm>
            <a:off x="327103" y="1483112"/>
            <a:ext cx="4291756" cy="526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4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315D-9C03-42D6-B4BD-90BE943ADC90}"/>
              </a:ext>
            </a:extLst>
          </p:cNvPr>
          <p:cNvSpPr>
            <a:spLocks noGrp="1"/>
          </p:cNvSpPr>
          <p:nvPr>
            <p:ph type="title"/>
          </p:nvPr>
        </p:nvSpPr>
        <p:spPr/>
        <p:txBody>
          <a:bodyPr/>
          <a:lstStyle/>
          <a:p>
            <a:pPr algn="ctr"/>
            <a:r>
              <a:rPr lang="en-US" dirty="0"/>
              <a:t>Documenting our realities</a:t>
            </a:r>
          </a:p>
        </p:txBody>
      </p:sp>
      <p:pic>
        <p:nvPicPr>
          <p:cNvPr id="20482" name="Picture 2" descr="Zora J. Murff Artist Talk - Gregory Allicar Museum of Art ...">
            <a:extLst>
              <a:ext uri="{FF2B5EF4-FFF2-40B4-BE49-F238E27FC236}">
                <a16:creationId xmlns:a16="http://schemas.microsoft.com/office/drawing/2014/main" id="{2AA01A0A-9676-4669-BD04-E5D8236A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463" y="1984917"/>
            <a:ext cx="8663260" cy="487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61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A699-C072-4D97-890E-B88639DCB046}"/>
              </a:ext>
            </a:extLst>
          </p:cNvPr>
          <p:cNvSpPr>
            <a:spLocks noGrp="1"/>
          </p:cNvSpPr>
          <p:nvPr>
            <p:ph type="title"/>
          </p:nvPr>
        </p:nvSpPr>
        <p:spPr>
          <a:xfrm>
            <a:off x="5698272" y="365125"/>
            <a:ext cx="5655527" cy="1325563"/>
          </a:xfrm>
        </p:spPr>
        <p:txBody>
          <a:bodyPr/>
          <a:lstStyle/>
          <a:p>
            <a:r>
              <a:rPr lang="en-US" dirty="0"/>
              <a:t>William Brown</a:t>
            </a:r>
          </a:p>
        </p:txBody>
      </p:sp>
      <p:pic>
        <p:nvPicPr>
          <p:cNvPr id="17410" name="Picture 2" descr="Sept. 28, 1919: The Omaha Courthouse Lynching and Riot - Zinn ...">
            <a:extLst>
              <a:ext uri="{FF2B5EF4-FFF2-40B4-BE49-F238E27FC236}">
                <a16:creationId xmlns:a16="http://schemas.microsoft.com/office/drawing/2014/main" id="{DB20998F-3336-4384-BB0A-5679A408F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93"/>
          <a:stretch/>
        </p:blipFill>
        <p:spPr bwMode="auto">
          <a:xfrm>
            <a:off x="525191" y="365125"/>
            <a:ext cx="4584700" cy="628928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Omaha race riot 1919">
            <a:extLst>
              <a:ext uri="{FF2B5EF4-FFF2-40B4-BE49-F238E27FC236}">
                <a16:creationId xmlns:a16="http://schemas.microsoft.com/office/drawing/2014/main" id="{856B9EDE-AF39-4EF1-8130-11E3B8B35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586" y="1873406"/>
            <a:ext cx="6644266" cy="398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5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BA0B-0D05-4E42-9E3F-D43C87CAF702}"/>
              </a:ext>
            </a:extLst>
          </p:cNvPr>
          <p:cNvSpPr>
            <a:spLocks noGrp="1"/>
          </p:cNvSpPr>
          <p:nvPr>
            <p:ph type="title"/>
          </p:nvPr>
        </p:nvSpPr>
        <p:spPr>
          <a:xfrm>
            <a:off x="546411" y="365125"/>
            <a:ext cx="11151218" cy="1325563"/>
          </a:xfrm>
        </p:spPr>
        <p:txBody>
          <a:bodyPr/>
          <a:lstStyle/>
          <a:p>
            <a:r>
              <a:rPr lang="en-US" dirty="0"/>
              <a:t>Omaha (Nebraska) Race Riot: Sept 28-29, 1919</a:t>
            </a:r>
          </a:p>
        </p:txBody>
      </p:sp>
      <p:pic>
        <p:nvPicPr>
          <p:cNvPr id="16392" name="Picture 8" descr="THE LYNCHING OF WILL BROWN | Articles | omaha.com">
            <a:extLst>
              <a:ext uri="{FF2B5EF4-FFF2-40B4-BE49-F238E27FC236}">
                <a16:creationId xmlns:a16="http://schemas.microsoft.com/office/drawing/2014/main" id="{2D0F7F79-4F6C-45A2-8A39-34A7CAD28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95" y="1521269"/>
            <a:ext cx="11403410" cy="533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9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2C9FE-8775-4DBE-AADD-76FFCF16AA10}"/>
              </a:ext>
            </a:extLst>
          </p:cNvPr>
          <p:cNvSpPr>
            <a:spLocks noGrp="1"/>
          </p:cNvSpPr>
          <p:nvPr>
            <p:ph type="title"/>
          </p:nvPr>
        </p:nvSpPr>
        <p:spPr>
          <a:xfrm>
            <a:off x="905107" y="119799"/>
            <a:ext cx="5874834" cy="1325563"/>
          </a:xfrm>
        </p:spPr>
        <p:txBody>
          <a:bodyPr/>
          <a:lstStyle/>
          <a:p>
            <a:pPr algn="ctr"/>
            <a:r>
              <a:rPr lang="en-US" dirty="0"/>
              <a:t>William Brown</a:t>
            </a:r>
          </a:p>
        </p:txBody>
      </p:sp>
      <p:pic>
        <p:nvPicPr>
          <p:cNvPr id="7170" name="Picture 2">
            <a:extLst>
              <a:ext uri="{FF2B5EF4-FFF2-40B4-BE49-F238E27FC236}">
                <a16:creationId xmlns:a16="http://schemas.microsoft.com/office/drawing/2014/main" id="{D0D42BD8-53BD-48BA-BCD2-CC33A73D6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0"/>
            <a:ext cx="5118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maha and the “Red Summer” of 1919 | History Nebraska">
            <a:extLst>
              <a:ext uri="{FF2B5EF4-FFF2-40B4-BE49-F238E27FC236}">
                <a16:creationId xmlns:a16="http://schemas.microsoft.com/office/drawing/2014/main" id="{EE544172-59AF-4881-B401-F54F0E45F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024" y="1237785"/>
            <a:ext cx="5454958" cy="550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2F32-2E02-4806-BE4F-CC57DA2D45E9}"/>
              </a:ext>
            </a:extLst>
          </p:cNvPr>
          <p:cNvSpPr>
            <a:spLocks noGrp="1"/>
          </p:cNvSpPr>
          <p:nvPr>
            <p:ph type="title"/>
          </p:nvPr>
        </p:nvSpPr>
        <p:spPr>
          <a:xfrm>
            <a:off x="838200" y="153951"/>
            <a:ext cx="10515600" cy="1325563"/>
          </a:xfrm>
        </p:spPr>
        <p:txBody>
          <a:bodyPr/>
          <a:lstStyle/>
          <a:p>
            <a:pPr algn="ctr"/>
            <a:r>
              <a:rPr lang="en-US" dirty="0"/>
              <a:t>“Red Summer,” 1919</a:t>
            </a:r>
          </a:p>
        </p:txBody>
      </p:sp>
      <p:sp>
        <p:nvSpPr>
          <p:cNvPr id="4" name="Content Placeholder 3">
            <a:extLst>
              <a:ext uri="{FF2B5EF4-FFF2-40B4-BE49-F238E27FC236}">
                <a16:creationId xmlns:a16="http://schemas.microsoft.com/office/drawing/2014/main" id="{00DE1B82-C416-4A19-A085-C7BDF853ECAC}"/>
              </a:ext>
            </a:extLst>
          </p:cNvPr>
          <p:cNvSpPr>
            <a:spLocks noGrp="1"/>
          </p:cNvSpPr>
          <p:nvPr>
            <p:ph idx="1"/>
          </p:nvPr>
        </p:nvSpPr>
        <p:spPr>
          <a:xfrm>
            <a:off x="189572" y="1825625"/>
            <a:ext cx="4672360" cy="4878424"/>
          </a:xfrm>
        </p:spPr>
        <p:txBody>
          <a:bodyPr>
            <a:normAutofit/>
          </a:bodyPr>
          <a:lstStyle/>
          <a:p>
            <a:r>
              <a:rPr lang="en-US" sz="3000" dirty="0"/>
              <a:t>Violence against African Americans during the summer of 1919</a:t>
            </a:r>
          </a:p>
          <a:p>
            <a:r>
              <a:rPr lang="en-US" sz="3000" dirty="0"/>
              <a:t>Series of riots in various cities</a:t>
            </a:r>
          </a:p>
          <a:p>
            <a:r>
              <a:rPr lang="en-US" sz="3000" dirty="0"/>
              <a:t>Called the “Red Summer” by NAACP field secretary James Weldon Johnson referring to the blood that was shed</a:t>
            </a:r>
            <a:br>
              <a:rPr lang="en-US" sz="3000" dirty="0"/>
            </a:br>
            <a:endParaRPr lang="en-US" sz="3000" dirty="0"/>
          </a:p>
        </p:txBody>
      </p:sp>
      <p:pic>
        <p:nvPicPr>
          <p:cNvPr id="19458" name="Picture 2" descr="National Guardsmen question an African-American man in Chicago, after Mayor 'Big Bill' Thompson called in the National Guard on July 30, 1919, after three days of rioting.">
            <a:extLst>
              <a:ext uri="{FF2B5EF4-FFF2-40B4-BE49-F238E27FC236}">
                <a16:creationId xmlns:a16="http://schemas.microsoft.com/office/drawing/2014/main" id="{3F18A029-8F6C-41DF-8CA8-A56DE438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932" y="1407751"/>
            <a:ext cx="6991814" cy="52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9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D688-AE68-4C0A-9DC9-BF640438E685}"/>
              </a:ext>
            </a:extLst>
          </p:cNvPr>
          <p:cNvSpPr>
            <a:spLocks noGrp="1"/>
          </p:cNvSpPr>
          <p:nvPr>
            <p:ph type="ctrTitle"/>
          </p:nvPr>
        </p:nvSpPr>
        <p:spPr>
          <a:xfrm>
            <a:off x="401444" y="1122363"/>
            <a:ext cx="7147932" cy="2387600"/>
          </a:xfrm>
        </p:spPr>
        <p:txBody>
          <a:bodyPr>
            <a:normAutofit/>
          </a:bodyPr>
          <a:lstStyle/>
          <a:p>
            <a:r>
              <a:rPr lang="en-US" sz="6500" dirty="0"/>
              <a:t>Zora J. Murff:</a:t>
            </a:r>
          </a:p>
        </p:txBody>
      </p:sp>
      <p:sp>
        <p:nvSpPr>
          <p:cNvPr id="3" name="Subtitle 2">
            <a:extLst>
              <a:ext uri="{FF2B5EF4-FFF2-40B4-BE49-F238E27FC236}">
                <a16:creationId xmlns:a16="http://schemas.microsoft.com/office/drawing/2014/main" id="{D51C4C2F-02B0-4A61-B26A-4F85782B9AD3}"/>
              </a:ext>
            </a:extLst>
          </p:cNvPr>
          <p:cNvSpPr>
            <a:spLocks noGrp="1"/>
          </p:cNvSpPr>
          <p:nvPr>
            <p:ph type="subTitle" idx="1"/>
          </p:nvPr>
        </p:nvSpPr>
        <p:spPr>
          <a:xfrm>
            <a:off x="646771" y="3602038"/>
            <a:ext cx="6434253" cy="1655762"/>
          </a:xfrm>
        </p:spPr>
        <p:txBody>
          <a:bodyPr>
            <a:normAutofit/>
          </a:bodyPr>
          <a:lstStyle/>
          <a:p>
            <a:r>
              <a:rPr lang="en-US" sz="3600" dirty="0"/>
              <a:t>“Complicated Grace”</a:t>
            </a:r>
          </a:p>
        </p:txBody>
      </p:sp>
      <p:pic>
        <p:nvPicPr>
          <p:cNvPr id="3076" name="Picture 4">
            <a:extLst>
              <a:ext uri="{FF2B5EF4-FFF2-40B4-BE49-F238E27FC236}">
                <a16:creationId xmlns:a16="http://schemas.microsoft.com/office/drawing/2014/main" id="{278CEDA3-6F4B-41C3-AC13-A36275035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 t="60325" r="70890" b="1138"/>
          <a:stretch/>
        </p:blipFill>
        <p:spPr bwMode="auto">
          <a:xfrm>
            <a:off x="7170233" y="1215483"/>
            <a:ext cx="4914261" cy="491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39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9C19-875A-4A0C-8962-4364D57F6CD1}"/>
              </a:ext>
            </a:extLst>
          </p:cNvPr>
          <p:cNvSpPr>
            <a:spLocks noGrp="1"/>
          </p:cNvSpPr>
          <p:nvPr>
            <p:ph type="title"/>
          </p:nvPr>
        </p:nvSpPr>
        <p:spPr>
          <a:xfrm>
            <a:off x="524107" y="365125"/>
            <a:ext cx="10829693" cy="1325563"/>
          </a:xfrm>
        </p:spPr>
        <p:txBody>
          <a:bodyPr/>
          <a:lstStyle/>
          <a:p>
            <a:r>
              <a:rPr lang="en-US" dirty="0"/>
              <a:t>Zora J. Murff: Brief Biography</a:t>
            </a:r>
          </a:p>
        </p:txBody>
      </p:sp>
      <p:sp>
        <p:nvSpPr>
          <p:cNvPr id="3" name="Content Placeholder 2">
            <a:extLst>
              <a:ext uri="{FF2B5EF4-FFF2-40B4-BE49-F238E27FC236}">
                <a16:creationId xmlns:a16="http://schemas.microsoft.com/office/drawing/2014/main" id="{535D8196-6BF1-49DA-B320-D8E84780A206}"/>
              </a:ext>
            </a:extLst>
          </p:cNvPr>
          <p:cNvSpPr>
            <a:spLocks noGrp="1"/>
          </p:cNvSpPr>
          <p:nvPr>
            <p:ph idx="1"/>
          </p:nvPr>
        </p:nvSpPr>
        <p:spPr>
          <a:xfrm>
            <a:off x="524107" y="1594624"/>
            <a:ext cx="10829693" cy="5263375"/>
          </a:xfrm>
        </p:spPr>
        <p:txBody>
          <a:bodyPr>
            <a:normAutofit/>
          </a:bodyPr>
          <a:lstStyle/>
          <a:p>
            <a:r>
              <a:rPr lang="en-US" sz="2850" dirty="0">
                <a:effectLst/>
              </a:rPr>
              <a:t>MFA in Studio Art, University of Nebraska-Lincoln</a:t>
            </a:r>
          </a:p>
          <a:p>
            <a:r>
              <a:rPr lang="en-US" sz="2850" dirty="0">
                <a:effectLst/>
              </a:rPr>
              <a:t>BS in Psychology, Iowa State University</a:t>
            </a:r>
            <a:endParaRPr lang="en-US" sz="2850" dirty="0"/>
          </a:p>
          <a:p>
            <a:r>
              <a:rPr lang="en-US" sz="2850" dirty="0">
                <a:effectLst/>
              </a:rPr>
              <a:t>Aperture Portfolio Prize finalist (2019)</a:t>
            </a:r>
          </a:p>
          <a:p>
            <a:r>
              <a:rPr lang="en-US" sz="2850" dirty="0">
                <a:effectLst/>
              </a:rPr>
              <a:t>Light Work Artist-in-Residence (2019)</a:t>
            </a:r>
          </a:p>
          <a:p>
            <a:r>
              <a:rPr lang="en-US" sz="2850" dirty="0">
                <a:effectLst/>
              </a:rPr>
              <a:t>Has a number of published books:</a:t>
            </a:r>
          </a:p>
          <a:p>
            <a:pPr lvl="1"/>
            <a:r>
              <a:rPr lang="en-US" sz="2500" dirty="0">
                <a:effectLst/>
              </a:rPr>
              <a:t>most recent: </a:t>
            </a:r>
            <a:r>
              <a:rPr lang="en-US" sz="2500" i="1" dirty="0">
                <a:effectLst/>
              </a:rPr>
              <a:t>At No Point In Between </a:t>
            </a:r>
            <a:r>
              <a:rPr lang="en-US" sz="2500" dirty="0">
                <a:effectLst/>
              </a:rPr>
              <a:t>(Dais Books, 2019)</a:t>
            </a:r>
          </a:p>
          <a:p>
            <a:pPr lvl="1"/>
            <a:r>
              <a:rPr lang="en-US" sz="2500" dirty="0">
                <a:effectLst/>
              </a:rPr>
              <a:t>winner of a Lucie Foundation Photo Book Award</a:t>
            </a:r>
            <a:endParaRPr lang="en-US" sz="2500" dirty="0"/>
          </a:p>
          <a:p>
            <a:r>
              <a:rPr lang="en-US" sz="2850" dirty="0">
                <a:effectLst/>
              </a:rPr>
              <a:t>Currently: </a:t>
            </a:r>
          </a:p>
          <a:p>
            <a:pPr lvl="1"/>
            <a:r>
              <a:rPr lang="en-US" sz="2500" dirty="0">
                <a:effectLst/>
              </a:rPr>
              <a:t>Assistant Professor of Art at the University of Arkansas</a:t>
            </a:r>
          </a:p>
          <a:p>
            <a:pPr lvl="1"/>
            <a:r>
              <a:rPr lang="en-US" sz="2500" dirty="0">
                <a:effectLst/>
              </a:rPr>
              <a:t>Co-Curator of the Strange Fire Collective</a:t>
            </a:r>
            <a:endParaRPr lang="en-US" sz="2500" dirty="0"/>
          </a:p>
        </p:txBody>
      </p:sp>
      <p:pic>
        <p:nvPicPr>
          <p:cNvPr id="1026" name="Picture 2" descr="Zora J Murff">
            <a:extLst>
              <a:ext uri="{FF2B5EF4-FFF2-40B4-BE49-F238E27FC236}">
                <a16:creationId xmlns:a16="http://schemas.microsoft.com/office/drawing/2014/main" id="{26139635-CD74-4695-8874-F2D7FCD66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039" y="2093252"/>
            <a:ext cx="3526961" cy="352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67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F9C9-E4C9-4DDC-A577-F95F37062753}"/>
              </a:ext>
            </a:extLst>
          </p:cNvPr>
          <p:cNvSpPr>
            <a:spLocks noGrp="1"/>
          </p:cNvSpPr>
          <p:nvPr>
            <p:ph type="title"/>
          </p:nvPr>
        </p:nvSpPr>
        <p:spPr>
          <a:xfrm>
            <a:off x="490959" y="582424"/>
            <a:ext cx="4469780" cy="1325563"/>
          </a:xfrm>
        </p:spPr>
        <p:txBody>
          <a:bodyPr/>
          <a:lstStyle/>
          <a:p>
            <a:r>
              <a:rPr lang="en-US" dirty="0"/>
              <a:t>Central themes of </a:t>
            </a:r>
            <a:r>
              <a:rPr lang="en-US" dirty="0" err="1"/>
              <a:t>Murff’s</a:t>
            </a:r>
            <a:r>
              <a:rPr lang="en-US" dirty="0"/>
              <a:t> work</a:t>
            </a:r>
          </a:p>
        </p:txBody>
      </p:sp>
      <p:sp>
        <p:nvSpPr>
          <p:cNvPr id="3" name="Content Placeholder 2">
            <a:extLst>
              <a:ext uri="{FF2B5EF4-FFF2-40B4-BE49-F238E27FC236}">
                <a16:creationId xmlns:a16="http://schemas.microsoft.com/office/drawing/2014/main" id="{AED38D79-5D5C-4864-8699-AB07EDA051E7}"/>
              </a:ext>
            </a:extLst>
          </p:cNvPr>
          <p:cNvSpPr>
            <a:spLocks noGrp="1"/>
          </p:cNvSpPr>
          <p:nvPr>
            <p:ph idx="1"/>
          </p:nvPr>
        </p:nvSpPr>
        <p:spPr>
          <a:xfrm>
            <a:off x="375212" y="2486722"/>
            <a:ext cx="4932768" cy="3786756"/>
          </a:xfrm>
        </p:spPr>
        <p:txBody>
          <a:bodyPr>
            <a:normAutofit fontScale="92500" lnSpcReduction="20000"/>
          </a:bodyPr>
          <a:lstStyle/>
          <a:p>
            <a:r>
              <a:rPr lang="en-US" sz="3600" dirty="0">
                <a:effectLst/>
              </a:rPr>
              <a:t>Photography as a way to explore histories of American systems</a:t>
            </a:r>
          </a:p>
          <a:p>
            <a:r>
              <a:rPr lang="en-US" sz="3600" dirty="0"/>
              <a:t>T</a:t>
            </a:r>
            <a:r>
              <a:rPr lang="en-US" sz="3600" dirty="0">
                <a:effectLst/>
              </a:rPr>
              <a:t>he role imagery plays in shaping our beliefs </a:t>
            </a:r>
          </a:p>
          <a:p>
            <a:r>
              <a:rPr lang="en-US" sz="3600" dirty="0">
                <a:solidFill>
                  <a:srgbClr val="FF0000"/>
                </a:solidFill>
              </a:rPr>
              <a:t>The ability of photography to tell stories and histories that are beyond verbal language.</a:t>
            </a:r>
          </a:p>
        </p:txBody>
      </p:sp>
      <p:pic>
        <p:nvPicPr>
          <p:cNvPr id="5122" name="Picture 2" descr="Editorial — ZORA J MURFF">
            <a:extLst>
              <a:ext uri="{FF2B5EF4-FFF2-40B4-BE49-F238E27FC236}">
                <a16:creationId xmlns:a16="http://schemas.microsoft.com/office/drawing/2014/main" id="{35887C64-27DD-484E-88D7-2D330C82E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326" y="857211"/>
            <a:ext cx="6429472" cy="5143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FA4CA4-E8E4-4090-BAC6-A2F402B2A31A}"/>
              </a:ext>
            </a:extLst>
          </p:cNvPr>
          <p:cNvSpPr txBox="1"/>
          <p:nvPr/>
        </p:nvSpPr>
        <p:spPr>
          <a:xfrm>
            <a:off x="5307980" y="6087754"/>
            <a:ext cx="6884020" cy="477054"/>
          </a:xfrm>
          <a:prstGeom prst="rect">
            <a:avLst/>
          </a:prstGeom>
          <a:noFill/>
        </p:spPr>
        <p:txBody>
          <a:bodyPr wrap="square" rtlCol="0">
            <a:spAutoFit/>
          </a:bodyPr>
          <a:lstStyle/>
          <a:p>
            <a:pPr algn="ctr"/>
            <a:r>
              <a:rPr lang="en-US" sz="2500" dirty="0"/>
              <a:t>From the series: </a:t>
            </a:r>
            <a:r>
              <a:rPr lang="en-US" sz="2500" i="1" dirty="0"/>
              <a:t>American Mother, American Father</a:t>
            </a:r>
          </a:p>
        </p:txBody>
      </p:sp>
    </p:spTree>
    <p:extLst>
      <p:ext uri="{BB962C8B-B14F-4D97-AF65-F5344CB8AC3E}">
        <p14:creationId xmlns:p14="http://schemas.microsoft.com/office/powerpoint/2010/main" val="2147569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1929</Words>
  <Application>Microsoft Office PowerPoint</Application>
  <PresentationFormat>Widescreen</PresentationFormat>
  <Paragraphs>144</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Zora J. Murff:</vt:lpstr>
      <vt:lpstr>What is going on in this picture?</vt:lpstr>
      <vt:lpstr>William Brown</vt:lpstr>
      <vt:lpstr>Omaha (Nebraska) Race Riot: Sept 28-29, 1919</vt:lpstr>
      <vt:lpstr>William Brown</vt:lpstr>
      <vt:lpstr>“Red Summer,” 1919</vt:lpstr>
      <vt:lpstr>Zora J. Murff:</vt:lpstr>
      <vt:lpstr>Zora J. Murff: Brief Biography</vt:lpstr>
      <vt:lpstr>Central themes of Murff’s work</vt:lpstr>
      <vt:lpstr>Concepts in  Murff’s work</vt:lpstr>
      <vt:lpstr>Redlining and “Slow” Violence</vt:lpstr>
      <vt:lpstr>“Stripped” (At No Point in Between, 2019)</vt:lpstr>
      <vt:lpstr>Imagine you are a resident in this community…</vt:lpstr>
      <vt:lpstr>Intersectionality</vt:lpstr>
      <vt:lpstr>“Thalia (talking about Us)”  At No Point in Between, 2019</vt:lpstr>
      <vt:lpstr>“Young Man (talking about his future)”  From the series: At No Point in Between, 2019</vt:lpstr>
      <vt:lpstr>“Jerrod and Junior (talking about fatherhood)”   From the series:                  At No Point in Between, 2019</vt:lpstr>
      <vt:lpstr>“Jerrod (talking about hoods)”  From the series:                   At No Point in Between, 2019</vt:lpstr>
      <vt:lpstr>Strange Fire Collective</vt:lpstr>
      <vt:lpstr>Strange Fire artist collective (formed in 2015)</vt:lpstr>
      <vt:lpstr>Documenting our realities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Barbara</dc:creator>
  <cp:lastModifiedBy>Cruz, Barbara</cp:lastModifiedBy>
  <cp:revision>37</cp:revision>
  <dcterms:created xsi:type="dcterms:W3CDTF">2020-05-13T14:14:54Z</dcterms:created>
  <dcterms:modified xsi:type="dcterms:W3CDTF">2020-06-15T19:25:08Z</dcterms:modified>
</cp:coreProperties>
</file>